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9" r:id="rId1"/>
    <p:sldMasterId id="2147483770" r:id="rId2"/>
    <p:sldMasterId id="2147483771" r:id="rId3"/>
    <p:sldMasterId id="2147483772" r:id="rId4"/>
    <p:sldMasterId id="2147483773" r:id="rId5"/>
    <p:sldMasterId id="2147483774" r:id="rId6"/>
    <p:sldMasterId id="2147483775" r:id="rId7"/>
    <p:sldMasterId id="2147483776" r:id="rId8"/>
    <p:sldMasterId id="2147483777" r:id="rId9"/>
    <p:sldMasterId id="2147483778" r:id="rId10"/>
    <p:sldMasterId id="2147483779" r:id="rId11"/>
  </p:sldMasterIdLst>
  <p:notesMasterIdLst>
    <p:notesMasterId r:id="rId23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sey Sanborn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16F3C61-4754-405D-8434-8B974B85B2CD}">
  <a:tblStyle styleId="{E16F3C61-4754-405D-8434-8B974B85B2CD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5B9BD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5B9BD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8-31T19:12:14.525" idx="1">
    <p:pos x="48" y="1243"/>
    <p:text>Data strategists will prefill this slide. Prefilling will happen between October 3rd and October 4th.</p:text>
  </p:cm>
  <p:cm authorId="0" dt="2022-08-31T19:12:14.525" idx="2">
    <p:pos x="48" y="1243"/>
    <p:text>Please exclude subgroups with less than 10 students.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8-30T19:49:56.684" idx="3">
    <p:pos x="55" y="1093"/>
    <p:text>Please complete this slide by directly referencing your CIP. Please note your CIP strategy along with a brief progress update of your highest leverage action step (Please do not highlight more than one action step).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8-31T19:13:16.599" idx="4">
    <p:pos x="5560" y="1350"/>
    <p:text>Please detail your highest priority need. Consider how this need connects to your CIP strategies.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15bdb2a144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Google Shape;905;g15bdb2a144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10e46f41e4a_3_2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g10e46f41e4a_3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1422d668e41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g1422d668e4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fe4071281e_0_1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gfe4071281e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45261ef677_1_3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ACES 2.0 School culture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Restorative practices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Family engagement </a:t>
            </a:r>
            <a:endParaRPr/>
          </a:p>
        </p:txBody>
      </p:sp>
      <p:sp>
        <p:nvSpPr>
          <p:cNvPr id="931" name="Google Shape;931;g145261ef677_1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1111b4ded95_0_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g1111b4ded95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112498d1480_0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g112498d1480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956" name="Google Shape;9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111718ed823_0_1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g111718ed823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142be413e05_0_3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g142be413e05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145261ef677_1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g145261ef677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10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2" name="Google Shape;792;p110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95" name="Google Shape;795;p111"/>
          <p:cNvGrpSpPr/>
          <p:nvPr/>
        </p:nvGrpSpPr>
        <p:grpSpPr>
          <a:xfrm>
            <a:off x="46853" y="44450"/>
            <a:ext cx="4071592" cy="1513047"/>
            <a:chOff x="199253" y="-3175"/>
            <a:chExt cx="4071592" cy="1513047"/>
          </a:xfrm>
        </p:grpSpPr>
        <p:pic>
          <p:nvPicPr>
            <p:cNvPr id="796" name="Google Shape;796;p1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7" name="Google Shape;797;p1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06549" y="212983"/>
              <a:ext cx="2664296" cy="10807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8" name="Google Shape;798;p111"/>
          <p:cNvSpPr txBox="1"/>
          <p:nvPr/>
        </p:nvSpPr>
        <p:spPr>
          <a:xfrm>
            <a:off x="4572000" y="235207"/>
            <a:ext cx="39435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Name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Name, </a:t>
            </a: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 Name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Name, </a:t>
            </a: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Superintendent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99" name="Google Shape;799;p111"/>
          <p:cNvCxnSpPr/>
          <p:nvPr/>
        </p:nvCxnSpPr>
        <p:spPr>
          <a:xfrm>
            <a:off x="0" y="1677432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00" name="Google Shape;800;p111"/>
          <p:cNvSpPr txBox="1">
            <a:spLocks noGrp="1"/>
          </p:cNvSpPr>
          <p:nvPr>
            <p:ph type="body" idx="1"/>
          </p:nvPr>
        </p:nvSpPr>
        <p:spPr>
          <a:xfrm>
            <a:off x="438150" y="1677432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12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3" name="Google Shape;803;p112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4" name="Google Shape;804;p1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5" name="Google Shape;805;p1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6" name="Google Shape;806;p1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9" name="Google Shape;809;p1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0" name="Google Shape;810;p113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1" name="Google Shape;811;p1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2" name="Google Shape;812;p1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3" name="Google Shape;813;p1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114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6" name="Google Shape;816;p114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7" name="Google Shape;817;p114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8" name="Google Shape;818;p11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9" name="Google Shape;819;p11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0" name="Google Shape;820;p1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1" name="Google Shape;821;p1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2" name="Google Shape;822;p1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1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5" name="Google Shape;825;p1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6" name="Google Shape;826;p1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7" name="Google Shape;827;p1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1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0" name="Google Shape;830;p1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1" name="Google Shape;831;p1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1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4" name="Google Shape;834;p117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5" name="Google Shape;835;p117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6" name="Google Shape;836;p1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7" name="Google Shape;837;p1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8" name="Google Shape;838;p1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11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1" name="Google Shape;841;p118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842" name="Google Shape;842;p11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3" name="Google Shape;843;p1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4" name="Google Shape;844;p1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5" name="Google Shape;845;p1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1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8" name="Google Shape;848;p119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9" name="Google Shape;849;p1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0" name="Google Shape;850;p1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1" name="Google Shape;851;p1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20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4" name="Google Shape;854;p120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5" name="Google Shape;855;p1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6" name="Google Shape;856;p1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7" name="Google Shape;857;p1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12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64" name="Google Shape;864;p12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65" name="Google Shape;865;p12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2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68" name="Google Shape;868;p12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12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1" name="Google Shape;871;p12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72" name="Google Shape;872;p12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2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5" name="Google Shape;875;p12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6" name="Google Shape;876;p12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7" name="Google Shape;877;p12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0" name="Google Shape;880;p12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2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83" name="Google Shape;883;p12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84" name="Google Shape;884;p12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2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87" name="Google Shape;887;p12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12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12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91" name="Google Shape;891;p12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92" name="Google Shape;892;p12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3" name="Google Shape;893;p12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13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96" name="Google Shape;896;p13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99" name="Google Shape;899;p13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0" name="Google Shape;900;p13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3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22" name="Google Shape;122;p16"/>
          <p:cNvGrpSpPr/>
          <p:nvPr/>
        </p:nvGrpSpPr>
        <p:grpSpPr>
          <a:xfrm>
            <a:off x="46853" y="44450"/>
            <a:ext cx="4071593" cy="1513047"/>
            <a:chOff x="199253" y="-3175"/>
            <a:chExt cx="4071593" cy="1513047"/>
          </a:xfrm>
        </p:grpSpPr>
        <p:pic>
          <p:nvPicPr>
            <p:cNvPr id="123" name="Google Shape;123;p1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06549" y="212983"/>
              <a:ext cx="2664297" cy="10807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" name="Google Shape;125;p16"/>
          <p:cNvSpPr txBox="1"/>
          <p:nvPr/>
        </p:nvSpPr>
        <p:spPr>
          <a:xfrm>
            <a:off x="4572000" y="235207"/>
            <a:ext cx="394335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Name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Name, </a:t>
            </a: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 Name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Name, </a:t>
            </a: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Superintendent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6" name="Google Shape;126;p16"/>
          <p:cNvCxnSpPr/>
          <p:nvPr/>
        </p:nvCxnSpPr>
        <p:spPr>
          <a:xfrm>
            <a:off x="0" y="1677432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7" name="Google Shape;127;p16"/>
          <p:cNvSpPr txBox="1">
            <a:spLocks noGrp="1"/>
          </p:cNvSpPr>
          <p:nvPr>
            <p:ph type="body" idx="1"/>
          </p:nvPr>
        </p:nvSpPr>
        <p:spPr>
          <a:xfrm>
            <a:off x="438150" y="1677432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46853" y="44450"/>
            <a:ext cx="4071593" cy="1513047"/>
            <a:chOff x="199253" y="-3175"/>
            <a:chExt cx="4071593" cy="1513047"/>
          </a:xfrm>
        </p:grpSpPr>
        <p:pic>
          <p:nvPicPr>
            <p:cNvPr id="33" name="Google Shape;33;p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06549" y="212983"/>
              <a:ext cx="2664297" cy="10807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Google Shape;35;p3"/>
          <p:cNvSpPr txBox="1"/>
          <p:nvPr/>
        </p:nvSpPr>
        <p:spPr>
          <a:xfrm>
            <a:off x="4572000" y="235207"/>
            <a:ext cx="394335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Name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Name, </a:t>
            </a: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 Name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Name, </a:t>
            </a: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Superintendent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" name="Google Shape;36;p3"/>
          <p:cNvCxnSpPr/>
          <p:nvPr/>
        </p:nvCxnSpPr>
        <p:spPr>
          <a:xfrm>
            <a:off x="0" y="1677432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" name="Google Shape;37;p3"/>
          <p:cNvSpPr txBox="1">
            <a:spLocks noGrp="1"/>
          </p:cNvSpPr>
          <p:nvPr>
            <p:ph type="body" idx="1"/>
          </p:nvPr>
        </p:nvSpPr>
        <p:spPr>
          <a:xfrm>
            <a:off x="438150" y="1677432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4" name="Google Shape;164;p2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65" name="Google Shape;165;p2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Google Shape;200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03" name="Google Shape;203;p28"/>
          <p:cNvGrpSpPr/>
          <p:nvPr/>
        </p:nvGrpSpPr>
        <p:grpSpPr>
          <a:xfrm>
            <a:off x="46853" y="44450"/>
            <a:ext cx="4071592" cy="1513047"/>
            <a:chOff x="199253" y="-3175"/>
            <a:chExt cx="4071592" cy="1513047"/>
          </a:xfrm>
        </p:grpSpPr>
        <p:pic>
          <p:nvPicPr>
            <p:cNvPr id="204" name="Google Shape;204;p2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06549" y="212983"/>
              <a:ext cx="2664296" cy="10807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6" name="Google Shape;206;p28"/>
          <p:cNvSpPr txBox="1"/>
          <p:nvPr/>
        </p:nvSpPr>
        <p:spPr>
          <a:xfrm>
            <a:off x="4572000" y="235207"/>
            <a:ext cx="39435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Name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Name, </a:t>
            </a: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 Name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Name, </a:t>
            </a: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Superintendent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7" name="Google Shape;207;p28"/>
          <p:cNvCxnSpPr/>
          <p:nvPr/>
        </p:nvCxnSpPr>
        <p:spPr>
          <a:xfrm>
            <a:off x="0" y="1677432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8" name="Google Shape;208;p28"/>
          <p:cNvSpPr txBox="1">
            <a:spLocks noGrp="1"/>
          </p:cNvSpPr>
          <p:nvPr>
            <p:ph type="body" idx="1"/>
          </p:nvPr>
        </p:nvSpPr>
        <p:spPr>
          <a:xfrm>
            <a:off x="438150" y="1677432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7" name="Google Shape;217;p3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Google Shape;218;p3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Google Shape;219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4" name="Google Shape;224;p3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Google Shape;225;p3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Google Shape;226;p3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3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Google Shape;230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3" name="Google Shape;233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Google Shape;234;p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Google Shape;235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8" name="Google Shape;238;p33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Google Shape;239;p33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Google Shape;240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Google Shape;241;p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Google Shape;242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5" name="Google Shape;245;p34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246" name="Google Shape;246;p3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Google Shape;247;p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Google Shape;248;p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Google Shape;249;p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2" name="Google Shape;252;p35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3" name="Google Shape;253;p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Google Shape;254;p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Google Shape;255;p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6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8" name="Google Shape;258;p36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Google Shape;259;p3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Google Shape;260;p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Google Shape;261;p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3" name="Google Shape;283;p3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4" name="Google Shape;284;p3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5" name="Google Shape;285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53350" y="4744125"/>
            <a:ext cx="1390650" cy="7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9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8" name="Google Shape;288;p3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9" name="Google Shape;289;p3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0" name="Google Shape;290;p3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1" name="Google Shape;291;p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94" name="Google Shape;294;p40"/>
          <p:cNvGrpSpPr/>
          <p:nvPr/>
        </p:nvGrpSpPr>
        <p:grpSpPr>
          <a:xfrm>
            <a:off x="46853" y="44450"/>
            <a:ext cx="4071592" cy="1513047"/>
            <a:chOff x="199253" y="-3175"/>
            <a:chExt cx="4071592" cy="1513047"/>
          </a:xfrm>
        </p:grpSpPr>
        <p:pic>
          <p:nvPicPr>
            <p:cNvPr id="295" name="Google Shape;295;p4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06549" y="212983"/>
              <a:ext cx="2664296" cy="10807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7" name="Google Shape;297;p40"/>
          <p:cNvSpPr txBox="1"/>
          <p:nvPr/>
        </p:nvSpPr>
        <p:spPr>
          <a:xfrm>
            <a:off x="4572000" y="235207"/>
            <a:ext cx="39435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Name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Name, </a:t>
            </a: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 Name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Name, </a:t>
            </a: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Superintendent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8" name="Google Shape;298;p40"/>
          <p:cNvCxnSpPr/>
          <p:nvPr/>
        </p:nvCxnSpPr>
        <p:spPr>
          <a:xfrm>
            <a:off x="0" y="1677432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9" name="Google Shape;299;p40"/>
          <p:cNvSpPr txBox="1">
            <a:spLocks noGrp="1"/>
          </p:cNvSpPr>
          <p:nvPr>
            <p:ph type="body" idx="1"/>
          </p:nvPr>
        </p:nvSpPr>
        <p:spPr>
          <a:xfrm>
            <a:off x="438150" y="1677432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2" name="Google Shape;302;p41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3" name="Google Shape;303;p4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4" name="Google Shape;304;p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5" name="Google Shape;305;p4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8" name="Google Shape;308;p4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9" name="Google Shape;309;p42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0" name="Google Shape;310;p4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1" name="Google Shape;311;p4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2" name="Google Shape;312;p4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3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5" name="Google Shape;315;p43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6" name="Google Shape;316;p4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7" name="Google Shape;317;p4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8" name="Google Shape;318;p43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9" name="Google Shape;319;p4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Google Shape;320;p4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1" name="Google Shape;321;p4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4" name="Google Shape;324;p4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5" name="Google Shape;325;p4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6" name="Google Shape;326;p4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9" name="Google Shape;329;p45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0" name="Google Shape;330;p4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1" name="Google Shape;331;p4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2" name="Google Shape;332;p4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3" name="Google Shape;333;p4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6" name="Google Shape;336;p46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337" name="Google Shape;337;p4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8" name="Google Shape;338;p4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9" name="Google Shape;339;p4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0" name="Google Shape;340;p4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3" name="Google Shape;343;p47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4" name="Google Shape;344;p4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5" name="Google Shape;345;p4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6" name="Google Shape;346;p4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8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9" name="Google Shape;349;p48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0" name="Google Shape;350;p4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1" name="Google Shape;351;p4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2" name="Google Shape;352;p4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4" name="Google Shape;364;p5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5" name="Google Shape;365;p5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1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8" name="Google Shape;368;p5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9" name="Google Shape;369;p5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0" name="Google Shape;370;p5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1" name="Google Shape;371;p5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74" name="Google Shape;374;p52"/>
          <p:cNvGrpSpPr/>
          <p:nvPr/>
        </p:nvGrpSpPr>
        <p:grpSpPr>
          <a:xfrm>
            <a:off x="46853" y="44450"/>
            <a:ext cx="4071592" cy="1513047"/>
            <a:chOff x="199253" y="-3175"/>
            <a:chExt cx="4071592" cy="1513047"/>
          </a:xfrm>
        </p:grpSpPr>
        <p:pic>
          <p:nvPicPr>
            <p:cNvPr id="375" name="Google Shape;375;p5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6" name="Google Shape;376;p5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06549" y="212983"/>
              <a:ext cx="2664296" cy="10807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7" name="Google Shape;377;p52"/>
          <p:cNvSpPr txBox="1"/>
          <p:nvPr/>
        </p:nvSpPr>
        <p:spPr>
          <a:xfrm>
            <a:off x="4572000" y="235207"/>
            <a:ext cx="39435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Name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Name, </a:t>
            </a: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 Name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Name, </a:t>
            </a: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Superintendent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8" name="Google Shape;378;p52"/>
          <p:cNvCxnSpPr/>
          <p:nvPr/>
        </p:nvCxnSpPr>
        <p:spPr>
          <a:xfrm>
            <a:off x="0" y="1677432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9" name="Google Shape;379;p52"/>
          <p:cNvSpPr txBox="1">
            <a:spLocks noGrp="1"/>
          </p:cNvSpPr>
          <p:nvPr>
            <p:ph type="body" idx="1"/>
          </p:nvPr>
        </p:nvSpPr>
        <p:spPr>
          <a:xfrm>
            <a:off x="438150" y="1677432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3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2" name="Google Shape;382;p53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3" name="Google Shape;383;p5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4" name="Google Shape;384;p5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5" name="Google Shape;385;p5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5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9" name="Google Shape;389;p5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0" name="Google Shape;390;p5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1" name="Google Shape;391;p5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2" name="Google Shape;392;p5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5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5" name="Google Shape;395;p55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6" name="Google Shape;396;p55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7" name="Google Shape;397;p55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8" name="Google Shape;398;p5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9" name="Google Shape;399;p5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0" name="Google Shape;400;p5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1" name="Google Shape;401;p5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4" name="Google Shape;404;p5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5" name="Google Shape;405;p5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6" name="Google Shape;406;p5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9" name="Google Shape;409;p57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0" name="Google Shape;410;p57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1" name="Google Shape;411;p5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2" name="Google Shape;412;p5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3" name="Google Shape;413;p5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6" name="Google Shape;416;p58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417" name="Google Shape;417;p5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8" name="Google Shape;418;p5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9" name="Google Shape;419;p5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0" name="Google Shape;420;p5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3" name="Google Shape;423;p59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4" name="Google Shape;424;p5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5" name="Google Shape;425;p5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6" name="Google Shape;426;p5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0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9" name="Google Shape;429;p60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0" name="Google Shape;430;p6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1" name="Google Shape;431;p6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2" name="Google Shape;432;p6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6" name="Google Shape;446;p6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7" name="Google Shape;447;p6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3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0" name="Google Shape;450;p6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1" name="Google Shape;451;p6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2" name="Google Shape;452;p6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3" name="Google Shape;453;p6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56" name="Google Shape;456;p64"/>
          <p:cNvGrpSpPr/>
          <p:nvPr/>
        </p:nvGrpSpPr>
        <p:grpSpPr>
          <a:xfrm>
            <a:off x="46853" y="44450"/>
            <a:ext cx="4071592" cy="1513047"/>
            <a:chOff x="199253" y="-3175"/>
            <a:chExt cx="4071592" cy="1513047"/>
          </a:xfrm>
        </p:grpSpPr>
        <p:pic>
          <p:nvPicPr>
            <p:cNvPr id="457" name="Google Shape;457;p6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8" name="Google Shape;458;p6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06549" y="212983"/>
              <a:ext cx="2664296" cy="10807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9" name="Google Shape;459;p64"/>
          <p:cNvSpPr txBox="1"/>
          <p:nvPr/>
        </p:nvSpPr>
        <p:spPr>
          <a:xfrm>
            <a:off x="4572000" y="235207"/>
            <a:ext cx="39435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Name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Name, </a:t>
            </a: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 Name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Name, </a:t>
            </a: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Superintendent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0" name="Google Shape;460;p64"/>
          <p:cNvCxnSpPr/>
          <p:nvPr/>
        </p:nvCxnSpPr>
        <p:spPr>
          <a:xfrm>
            <a:off x="0" y="1677432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1" name="Google Shape;461;p64"/>
          <p:cNvSpPr txBox="1">
            <a:spLocks noGrp="1"/>
          </p:cNvSpPr>
          <p:nvPr>
            <p:ph type="body" idx="1"/>
          </p:nvPr>
        </p:nvSpPr>
        <p:spPr>
          <a:xfrm>
            <a:off x="438150" y="1677432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4" name="Google Shape;464;p6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5" name="Google Shape;465;p6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6" name="Google Shape;466;p6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7" name="Google Shape;467;p6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0" name="Google Shape;470;p6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1" name="Google Shape;471;p6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2" name="Google Shape;472;p6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3" name="Google Shape;473;p6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4" name="Google Shape;474;p6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6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7" name="Google Shape;477;p6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8" name="Google Shape;478;p6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9" name="Google Shape;479;p6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0" name="Google Shape;480;p6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1" name="Google Shape;481;p6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2" name="Google Shape;482;p6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3" name="Google Shape;483;p6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6" name="Google Shape;486;p6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7" name="Google Shape;487;p6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8" name="Google Shape;488;p6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1" name="Google Shape;491;p6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2" name="Google Shape;492;p6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3" name="Google Shape;493;p6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4" name="Google Shape;494;p6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5" name="Google Shape;495;p6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8" name="Google Shape;498;p7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499" name="Google Shape;499;p7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0" name="Google Shape;500;p7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1" name="Google Shape;501;p7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2" name="Google Shape;502;p7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5" name="Google Shape;505;p71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6" name="Google Shape;506;p7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7" name="Google Shape;507;p7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8" name="Google Shape;508;p7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72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1" name="Google Shape;511;p72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2" name="Google Shape;512;p7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3" name="Google Shape;513;p7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4" name="Google Shape;514;p7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7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9" name="Google Shape;529;p7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0" name="Google Shape;530;p7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75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3" name="Google Shape;533;p7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4" name="Google Shape;534;p7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5" name="Google Shape;535;p7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6" name="Google Shape;536;p7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7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39" name="Google Shape;539;p76"/>
          <p:cNvGrpSpPr/>
          <p:nvPr/>
        </p:nvGrpSpPr>
        <p:grpSpPr>
          <a:xfrm>
            <a:off x="46853" y="44450"/>
            <a:ext cx="4071592" cy="1513047"/>
            <a:chOff x="199253" y="-3175"/>
            <a:chExt cx="4071592" cy="1513047"/>
          </a:xfrm>
        </p:grpSpPr>
        <p:pic>
          <p:nvPicPr>
            <p:cNvPr id="540" name="Google Shape;540;p7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1" name="Google Shape;541;p7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06549" y="212983"/>
              <a:ext cx="2664296" cy="10807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2" name="Google Shape;542;p76"/>
          <p:cNvSpPr txBox="1"/>
          <p:nvPr/>
        </p:nvSpPr>
        <p:spPr>
          <a:xfrm>
            <a:off x="4572000" y="235207"/>
            <a:ext cx="39435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Name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Name, </a:t>
            </a: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 Name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Name, </a:t>
            </a: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Superintendent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3" name="Google Shape;543;p76"/>
          <p:cNvCxnSpPr/>
          <p:nvPr/>
        </p:nvCxnSpPr>
        <p:spPr>
          <a:xfrm>
            <a:off x="0" y="1677432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44" name="Google Shape;544;p76"/>
          <p:cNvSpPr txBox="1">
            <a:spLocks noGrp="1"/>
          </p:cNvSpPr>
          <p:nvPr>
            <p:ph type="body" idx="1"/>
          </p:nvPr>
        </p:nvSpPr>
        <p:spPr>
          <a:xfrm>
            <a:off x="438150" y="1677432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7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7" name="Google Shape;547;p7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8" name="Google Shape;548;p7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9" name="Google Shape;549;p7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0" name="Google Shape;550;p7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7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3" name="Google Shape;553;p7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4" name="Google Shape;554;p7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5" name="Google Shape;555;p7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6" name="Google Shape;556;p7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7" name="Google Shape;557;p7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7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0" name="Google Shape;560;p7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1" name="Google Shape;561;p7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2" name="Google Shape;562;p7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3" name="Google Shape;563;p7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4" name="Google Shape;564;p7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5" name="Google Shape;565;p7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6" name="Google Shape;566;p7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8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9" name="Google Shape;569;p8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0" name="Google Shape;570;p8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1" name="Google Shape;571;p8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8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4" name="Google Shape;574;p8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5" name="Google Shape;575;p8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6" name="Google Shape;576;p8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7" name="Google Shape;577;p8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8" name="Google Shape;578;p8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8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1" name="Google Shape;581;p8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582" name="Google Shape;582;p8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3" name="Google Shape;583;p8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4" name="Google Shape;584;p8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5" name="Google Shape;585;p8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8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8" name="Google Shape;588;p83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9" name="Google Shape;589;p8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0" name="Google Shape;590;p8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1" name="Google Shape;591;p8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84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4" name="Google Shape;594;p84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5" name="Google Shape;595;p8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6" name="Google Shape;596;p8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7" name="Google Shape;597;p8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8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0" name="Google Shape;610;p8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1" name="Google Shape;611;p8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2" name="Google Shape;612;p86"/>
          <p:cNvSpPr txBox="1"/>
          <p:nvPr/>
        </p:nvSpPr>
        <p:spPr>
          <a:xfrm>
            <a:off x="46850" y="1921125"/>
            <a:ext cx="26946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Math Performance</a:t>
            </a:r>
            <a:endParaRPr sz="1800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86"/>
          <p:cNvSpPr txBox="1"/>
          <p:nvPr/>
        </p:nvSpPr>
        <p:spPr>
          <a:xfrm>
            <a:off x="61825" y="3371600"/>
            <a:ext cx="26946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ELA Performance</a:t>
            </a:r>
            <a:endParaRPr sz="1800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8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6" name="Google Shape;616;p8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7" name="Google Shape;617;p8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8" name="Google Shape;618;p8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9" name="Google Shape;619;p8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8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622" name="Google Shape;622;p88"/>
          <p:cNvGrpSpPr/>
          <p:nvPr/>
        </p:nvGrpSpPr>
        <p:grpSpPr>
          <a:xfrm>
            <a:off x="46853" y="44450"/>
            <a:ext cx="4071592" cy="1513047"/>
            <a:chOff x="199253" y="-3175"/>
            <a:chExt cx="4071592" cy="1513047"/>
          </a:xfrm>
        </p:grpSpPr>
        <p:pic>
          <p:nvPicPr>
            <p:cNvPr id="623" name="Google Shape;623;p8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4" name="Google Shape;624;p8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06549" y="212983"/>
              <a:ext cx="2664296" cy="10807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5" name="Google Shape;625;p88"/>
          <p:cNvSpPr txBox="1"/>
          <p:nvPr/>
        </p:nvSpPr>
        <p:spPr>
          <a:xfrm>
            <a:off x="4572000" y="235207"/>
            <a:ext cx="39435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Name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Name, </a:t>
            </a: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 Name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Name, </a:t>
            </a: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Superintendent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6" name="Google Shape;626;p88"/>
          <p:cNvCxnSpPr/>
          <p:nvPr/>
        </p:nvCxnSpPr>
        <p:spPr>
          <a:xfrm>
            <a:off x="0" y="1677432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27" name="Google Shape;627;p88"/>
          <p:cNvSpPr txBox="1">
            <a:spLocks noGrp="1"/>
          </p:cNvSpPr>
          <p:nvPr>
            <p:ph type="body" idx="1"/>
          </p:nvPr>
        </p:nvSpPr>
        <p:spPr>
          <a:xfrm>
            <a:off x="438150" y="1677432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8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0" name="Google Shape;630;p8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1" name="Google Shape;631;p8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2" name="Google Shape;632;p8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3" name="Google Shape;633;p8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9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6" name="Google Shape;636;p9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7" name="Google Shape;637;p9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8" name="Google Shape;638;p9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9" name="Google Shape;639;p9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0" name="Google Shape;640;p9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9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3" name="Google Shape;643;p9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4" name="Google Shape;644;p9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5" name="Google Shape;645;p9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6" name="Google Shape;646;p9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7" name="Google Shape;647;p9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8" name="Google Shape;648;p9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9" name="Google Shape;649;p9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9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2" name="Google Shape;652;p9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3" name="Google Shape;653;p9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4" name="Google Shape;654;p9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9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7" name="Google Shape;657;p93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8" name="Google Shape;658;p93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9" name="Google Shape;659;p9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0" name="Google Shape;660;p9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1" name="Google Shape;661;p9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9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4" name="Google Shape;664;p94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65" name="Google Shape;665;p9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6" name="Google Shape;666;p9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7" name="Google Shape;667;p9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8" name="Google Shape;668;p9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9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1" name="Google Shape;671;p95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2" name="Google Shape;672;p9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3" name="Google Shape;673;p9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4" name="Google Shape;674;p9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96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7" name="Google Shape;677;p96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8" name="Google Shape;678;p9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9" name="Google Shape;679;p9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0" name="Google Shape;680;p9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9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2" name="Google Shape;702;p9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3" name="Google Shape;703;p9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99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6" name="Google Shape;706;p9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7" name="Google Shape;707;p9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8" name="Google Shape;708;p9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9" name="Google Shape;709;p9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0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12" name="Google Shape;712;p100"/>
          <p:cNvGrpSpPr/>
          <p:nvPr/>
        </p:nvGrpSpPr>
        <p:grpSpPr>
          <a:xfrm>
            <a:off x="46853" y="44450"/>
            <a:ext cx="4071592" cy="1513047"/>
            <a:chOff x="199253" y="-3175"/>
            <a:chExt cx="4071592" cy="1513047"/>
          </a:xfrm>
        </p:grpSpPr>
        <p:pic>
          <p:nvPicPr>
            <p:cNvPr id="713" name="Google Shape;713;p10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4" name="Google Shape;714;p10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06549" y="212983"/>
              <a:ext cx="2664296" cy="10807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5" name="Google Shape;715;p100"/>
          <p:cNvSpPr txBox="1"/>
          <p:nvPr/>
        </p:nvSpPr>
        <p:spPr>
          <a:xfrm>
            <a:off x="4572000" y="235207"/>
            <a:ext cx="39435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Name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Name, </a:t>
            </a: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 Name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Name, </a:t>
            </a: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Superintendent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6" name="Google Shape;716;p100"/>
          <p:cNvCxnSpPr/>
          <p:nvPr/>
        </p:nvCxnSpPr>
        <p:spPr>
          <a:xfrm>
            <a:off x="0" y="1677432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17" name="Google Shape;717;p100"/>
          <p:cNvSpPr txBox="1">
            <a:spLocks noGrp="1"/>
          </p:cNvSpPr>
          <p:nvPr>
            <p:ph type="body" idx="1"/>
          </p:nvPr>
        </p:nvSpPr>
        <p:spPr>
          <a:xfrm>
            <a:off x="438150" y="1677432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101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0" name="Google Shape;720;p101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1" name="Google Shape;721;p10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2" name="Google Shape;722;p10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3" name="Google Shape;723;p10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0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6" name="Google Shape;726;p10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7" name="Google Shape;727;p102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8" name="Google Shape;728;p10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9" name="Google Shape;729;p10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0" name="Google Shape;730;p10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03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3" name="Google Shape;733;p103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4" name="Google Shape;734;p10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5" name="Google Shape;735;p10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6" name="Google Shape;736;p103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7" name="Google Shape;737;p10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8" name="Google Shape;738;p10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9" name="Google Shape;739;p10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10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2" name="Google Shape;742;p10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3" name="Google Shape;743;p10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4" name="Google Shape;744;p10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10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7" name="Google Shape;747;p105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8" name="Google Shape;748;p10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9" name="Google Shape;749;p10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0" name="Google Shape;750;p10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1" name="Google Shape;751;p10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0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4" name="Google Shape;754;p106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755" name="Google Shape;755;p10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6" name="Google Shape;756;p10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7" name="Google Shape;757;p10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8" name="Google Shape;758;p10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0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1" name="Google Shape;761;p107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2" name="Google Shape;762;p10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3" name="Google Shape;763;p10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4" name="Google Shape;764;p10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08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7" name="Google Shape;767;p108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8" name="Google Shape;768;p10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9" name="Google Shape;769;p10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0" name="Google Shape;770;p10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10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6175312"/>
            <a:ext cx="9144000" cy="682687"/>
          </a:xfrm>
          <a:prstGeom prst="rect">
            <a:avLst/>
          </a:prstGeom>
          <a:solidFill>
            <a:srgbClr val="0E6F98"/>
          </a:solidFill>
          <a:ln w="9525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1" descr="APS_CMYK_white_horizontal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561723" y="6191912"/>
            <a:ext cx="1443097" cy="6458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12;p1"/>
          <p:cNvGrpSpPr/>
          <p:nvPr/>
        </p:nvGrpSpPr>
        <p:grpSpPr>
          <a:xfrm>
            <a:off x="46853" y="44450"/>
            <a:ext cx="4071593" cy="1513047"/>
            <a:chOff x="199253" y="-3175"/>
            <a:chExt cx="4071593" cy="1513047"/>
          </a:xfrm>
        </p:grpSpPr>
        <p:pic>
          <p:nvPicPr>
            <p:cNvPr id="13" name="Google Shape;13;p1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1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606549" y="212983"/>
              <a:ext cx="2664297" cy="108072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5" name="Google Shape;15;p1"/>
          <p:cNvCxnSpPr/>
          <p:nvPr/>
        </p:nvCxnSpPr>
        <p:spPr>
          <a:xfrm>
            <a:off x="0" y="1642739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" name="Google Shape;16;p1"/>
          <p:cNvSpPr txBox="1"/>
          <p:nvPr/>
        </p:nvSpPr>
        <p:spPr>
          <a:xfrm>
            <a:off x="4294975" y="1628071"/>
            <a:ext cx="4576200" cy="5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Staffing Information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Vacancies: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800" b="1" i="0" u="none" strike="noStrike" cap="none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inancial Information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Projected enrollment: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Budget change: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Student Population</a:t>
            </a:r>
            <a:endParaRPr>
              <a:solidFill>
                <a:schemeClr val="dk1"/>
              </a:solidFill>
            </a:endParaRPr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English Learners: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with disabilities: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Gifted: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" name="Google Shape;17;p1"/>
          <p:cNvGrpSpPr/>
          <p:nvPr/>
        </p:nvGrpSpPr>
        <p:grpSpPr>
          <a:xfrm>
            <a:off x="281125" y="4926575"/>
            <a:ext cx="9453400" cy="1392100"/>
            <a:chOff x="281125" y="4926575"/>
            <a:chExt cx="9453400" cy="1392100"/>
          </a:xfrm>
        </p:grpSpPr>
        <p:sp>
          <p:nvSpPr>
            <p:cNvPr id="18" name="Google Shape;18;p1"/>
            <p:cNvSpPr txBox="1"/>
            <p:nvPr/>
          </p:nvSpPr>
          <p:spPr>
            <a:xfrm>
              <a:off x="967200" y="5271975"/>
              <a:ext cx="51729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latin typeface="Calibri"/>
                  <a:ea typeface="Calibri"/>
                  <a:cs typeface="Calibri"/>
                  <a:sym typeface="Calibri"/>
                </a:rPr>
                <a:t>Ensuring Equitable Funding </a:t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latin typeface="Calibri"/>
                  <a:ea typeface="Calibri"/>
                  <a:cs typeface="Calibri"/>
                  <a:sym typeface="Calibri"/>
                </a:rPr>
                <a:t>Increasing Access to Effective Leaders and Teachers </a:t>
              </a:r>
              <a:endParaRPr b="1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" name="Google Shape;19;p1"/>
            <p:cNvPicPr preferRelativeResize="0"/>
            <p:nvPr/>
          </p:nvPicPr>
          <p:blipFill rotWithShape="1">
            <a:blip r:embed="rId16">
              <a:alphaModFix/>
            </a:blip>
            <a:srcRect t="18515" r="92180" b="72006"/>
            <a:stretch/>
          </p:blipFill>
          <p:spPr>
            <a:xfrm>
              <a:off x="281125" y="5097600"/>
              <a:ext cx="715049" cy="518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1"/>
            <p:cNvPicPr preferRelativeResize="0"/>
            <p:nvPr/>
          </p:nvPicPr>
          <p:blipFill rotWithShape="1">
            <a:blip r:embed="rId16">
              <a:alphaModFix/>
            </a:blip>
            <a:srcRect t="33414" r="92732" b="57108"/>
            <a:stretch/>
          </p:blipFill>
          <p:spPr>
            <a:xfrm>
              <a:off x="306363" y="5636450"/>
              <a:ext cx="664575" cy="518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1"/>
            <p:cNvPicPr preferRelativeResize="0"/>
            <p:nvPr/>
          </p:nvPicPr>
          <p:blipFill rotWithShape="1">
            <a:blip r:embed="rId16">
              <a:alphaModFix/>
            </a:blip>
            <a:srcRect t="65206" r="92425" b="24399"/>
            <a:stretch/>
          </p:blipFill>
          <p:spPr>
            <a:xfrm>
              <a:off x="5096625" y="4926575"/>
              <a:ext cx="692599" cy="569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1"/>
            <p:cNvPicPr preferRelativeResize="0"/>
            <p:nvPr/>
          </p:nvPicPr>
          <p:blipFill rotWithShape="1">
            <a:blip r:embed="rId16">
              <a:alphaModFix/>
            </a:blip>
            <a:srcRect t="79876" r="92732" b="7656"/>
            <a:stretch/>
          </p:blipFill>
          <p:spPr>
            <a:xfrm>
              <a:off x="5124650" y="5453975"/>
              <a:ext cx="664575" cy="682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Google Shape;23;p1"/>
            <p:cNvSpPr txBox="1"/>
            <p:nvPr/>
          </p:nvSpPr>
          <p:spPr>
            <a:xfrm>
              <a:off x="5789225" y="5128600"/>
              <a:ext cx="39453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Supporting Special Populations</a:t>
              </a:r>
              <a:endPara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Increasing Access to Advanced Coursework </a:t>
              </a:r>
              <a:endPara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09"/>
          <p:cNvSpPr/>
          <p:nvPr/>
        </p:nvSpPr>
        <p:spPr>
          <a:xfrm>
            <a:off x="0" y="6175312"/>
            <a:ext cx="9144000" cy="682800"/>
          </a:xfrm>
          <a:prstGeom prst="rect">
            <a:avLst/>
          </a:prstGeom>
          <a:solidFill>
            <a:srgbClr val="0E6F98"/>
          </a:solidFill>
          <a:ln w="9525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3" name="Google Shape;773;p109" descr="APS_CMYK_white_horizontal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561723" y="6191912"/>
            <a:ext cx="1443095" cy="6458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4" name="Google Shape;774;p109"/>
          <p:cNvCxnSpPr/>
          <p:nvPr/>
        </p:nvCxnSpPr>
        <p:spPr>
          <a:xfrm>
            <a:off x="0" y="1642739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75" name="Google Shape;775;p109"/>
          <p:cNvSpPr txBox="1"/>
          <p:nvPr/>
        </p:nvSpPr>
        <p:spPr>
          <a:xfrm>
            <a:off x="-51100" y="1642750"/>
            <a:ext cx="42324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Principal Information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Years at School:</a:t>
            </a:r>
            <a:endParaRPr sz="1600"/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Years as a Principal:</a:t>
            </a:r>
            <a:endParaRPr sz="16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Signature Program</a:t>
            </a:r>
            <a:r>
              <a:rPr lang="en-US" sz="1800" b="1" i="0" u="none" strike="noStrike" cap="none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Status: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Targeted Date of Authorization/Certification or Evaluation/ Recertification: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areas of focus: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Enrollment Information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SY2023 Enrollment: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SY2022 Enrollment: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in Enrollment: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09"/>
          <p:cNvSpPr txBox="1"/>
          <p:nvPr/>
        </p:nvSpPr>
        <p:spPr>
          <a:xfrm>
            <a:off x="5644846" y="1659340"/>
            <a:ext cx="4576200" cy="50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Staffing Information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First Year Teachers: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Vacancies: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Personalized Learning Cohort</a:t>
            </a:r>
            <a:endParaRPr sz="1800" b="1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Wave 1 (SY22 Implementation)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Wave 2 (SY23 Implementation)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Wave 3 (SY24 Implementation)</a:t>
            </a:r>
            <a:endParaRPr sz="1600" b="1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b="1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Student Population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English Learners: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with disabilities: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Gifted: 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600" b="1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E6F98"/>
              </a:buClr>
              <a:buSzPts val="1600"/>
              <a:buFont typeface="Arial"/>
              <a:buNone/>
            </a:pP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p109"/>
          <p:cNvSpPr txBox="1"/>
          <p:nvPr/>
        </p:nvSpPr>
        <p:spPr>
          <a:xfrm>
            <a:off x="4274550" y="259400"/>
            <a:ext cx="4017600" cy="13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F98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rgbClr val="0E9820"/>
                </a:solidFill>
                <a:latin typeface="Calibri"/>
                <a:ea typeface="Calibri"/>
                <a:cs typeface="Calibri"/>
                <a:sym typeface="Calibri"/>
              </a:rPr>
              <a:t>Signature Programming</a:t>
            </a:r>
            <a:endParaRPr sz="4400" b="1">
              <a:solidFill>
                <a:srgbClr val="0E982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8" name="Google Shape;778;p10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95875" y="621125"/>
            <a:ext cx="753575" cy="771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9" name="Google Shape;779;p109"/>
          <p:cNvGrpSpPr/>
          <p:nvPr/>
        </p:nvGrpSpPr>
        <p:grpSpPr>
          <a:xfrm>
            <a:off x="127925" y="5425404"/>
            <a:ext cx="10140000" cy="983271"/>
            <a:chOff x="585125" y="5273004"/>
            <a:chExt cx="10140000" cy="983271"/>
          </a:xfrm>
        </p:grpSpPr>
        <p:sp>
          <p:nvSpPr>
            <p:cNvPr id="780" name="Google Shape;780;p109"/>
            <p:cNvSpPr txBox="1"/>
            <p:nvPr/>
          </p:nvSpPr>
          <p:spPr>
            <a:xfrm>
              <a:off x="967200" y="5348175"/>
              <a:ext cx="5172900" cy="9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latin typeface="Calibri"/>
                  <a:ea typeface="Calibri"/>
                  <a:cs typeface="Calibri"/>
                  <a:sym typeface="Calibri"/>
                </a:rPr>
                <a:t>Ensuring Equitable Funding </a:t>
              </a:r>
              <a:endParaRPr sz="1100" b="1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latin typeface="Calibri"/>
                  <a:ea typeface="Calibri"/>
                  <a:cs typeface="Calibri"/>
                  <a:sym typeface="Calibri"/>
                </a:rPr>
                <a:t>Increasing Access to Effective Leaders and Teachers </a:t>
              </a:r>
              <a:endParaRPr sz="1100" b="1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81" name="Google Shape;781;p109"/>
            <p:cNvPicPr preferRelativeResize="0"/>
            <p:nvPr/>
          </p:nvPicPr>
          <p:blipFill rotWithShape="1">
            <a:blip r:embed="rId15">
              <a:alphaModFix/>
            </a:blip>
            <a:srcRect t="18515" r="92180" b="72006"/>
            <a:stretch/>
          </p:blipFill>
          <p:spPr>
            <a:xfrm>
              <a:off x="585125" y="5273004"/>
              <a:ext cx="473375" cy="343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2" name="Google Shape;782;p109"/>
            <p:cNvPicPr preferRelativeResize="0"/>
            <p:nvPr/>
          </p:nvPicPr>
          <p:blipFill rotWithShape="1">
            <a:blip r:embed="rId15">
              <a:alphaModFix/>
            </a:blip>
            <a:srcRect t="33414" r="92732" b="57108"/>
            <a:stretch/>
          </p:blipFill>
          <p:spPr>
            <a:xfrm>
              <a:off x="629697" y="5652187"/>
              <a:ext cx="384243" cy="300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3" name="Google Shape;783;p109"/>
            <p:cNvPicPr preferRelativeResize="0"/>
            <p:nvPr/>
          </p:nvPicPr>
          <p:blipFill rotWithShape="1">
            <a:blip r:embed="rId15">
              <a:alphaModFix/>
            </a:blip>
            <a:srcRect t="65206" r="92425" b="24399"/>
            <a:stretch/>
          </p:blipFill>
          <p:spPr>
            <a:xfrm>
              <a:off x="6530949" y="5280426"/>
              <a:ext cx="384251" cy="315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4" name="Google Shape;784;p109"/>
            <p:cNvPicPr preferRelativeResize="0"/>
            <p:nvPr/>
          </p:nvPicPr>
          <p:blipFill rotWithShape="1">
            <a:blip r:embed="rId15">
              <a:alphaModFix/>
            </a:blip>
            <a:srcRect t="79876" r="92732" b="7656"/>
            <a:stretch/>
          </p:blipFill>
          <p:spPr>
            <a:xfrm>
              <a:off x="6471775" y="5604866"/>
              <a:ext cx="384251" cy="3947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5" name="Google Shape;785;p109"/>
            <p:cNvSpPr txBox="1"/>
            <p:nvPr/>
          </p:nvSpPr>
          <p:spPr>
            <a:xfrm>
              <a:off x="6779825" y="5322000"/>
              <a:ext cx="3945300" cy="9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Supporting Special Populations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Increasing Access to Advanced Coursework 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109"/>
          <p:cNvGrpSpPr/>
          <p:nvPr/>
        </p:nvGrpSpPr>
        <p:grpSpPr>
          <a:xfrm>
            <a:off x="46853" y="44450"/>
            <a:ext cx="1407296" cy="1513047"/>
            <a:chOff x="199253" y="-3175"/>
            <a:chExt cx="1407296" cy="1513047"/>
          </a:xfrm>
        </p:grpSpPr>
        <p:pic>
          <p:nvPicPr>
            <p:cNvPr id="787" name="Google Shape;787;p109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8" name="Google Shape;788;p109"/>
            <p:cNvPicPr preferRelativeResize="0"/>
            <p:nvPr/>
          </p:nvPicPr>
          <p:blipFill rotWithShape="1">
            <a:blip r:embed="rId17">
              <a:alphaModFix/>
            </a:blip>
            <a:srcRect r="104749"/>
            <a:stretch/>
          </p:blipFill>
          <p:spPr>
            <a:xfrm flipH="1">
              <a:off x="1479999" y="212975"/>
              <a:ext cx="126550" cy="1080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9" name="Google Shape;789;p109"/>
          <p:cNvSpPr txBox="1"/>
          <p:nvPr/>
        </p:nvSpPr>
        <p:spPr>
          <a:xfrm>
            <a:off x="1420175" y="302500"/>
            <a:ext cx="27174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4472C4"/>
                </a:solidFill>
              </a:rPr>
              <a:t>A</a:t>
            </a:r>
            <a:r>
              <a:rPr lang="en-US" sz="1600" b="1">
                <a:solidFill>
                  <a:srgbClr val="ED7D31"/>
                </a:solidFill>
              </a:rPr>
              <a:t>ccountability</a:t>
            </a:r>
            <a:r>
              <a:rPr lang="en-US" sz="1600" b="1"/>
              <a:t> 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4472C4"/>
                </a:solidFill>
              </a:rPr>
              <a:t>C</a:t>
            </a:r>
            <a:r>
              <a:rPr lang="en-US" sz="1600" b="1">
                <a:solidFill>
                  <a:srgbClr val="ED7D31"/>
                </a:solidFill>
              </a:rPr>
              <a:t>ollaboration</a:t>
            </a:r>
            <a:endParaRPr sz="1600" b="1">
              <a:solidFill>
                <a:srgbClr val="ED7D3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4472C4"/>
                </a:solidFill>
              </a:rPr>
              <a:t>E</a:t>
            </a:r>
            <a:r>
              <a:rPr lang="en-US" sz="1600" b="1">
                <a:solidFill>
                  <a:srgbClr val="ED7D31"/>
                </a:solidFill>
              </a:rPr>
              <a:t>quity</a:t>
            </a:r>
            <a:endParaRPr sz="1600" b="1">
              <a:solidFill>
                <a:srgbClr val="ED7D3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4472C4"/>
                </a:solidFill>
              </a:rPr>
              <a:t>S</a:t>
            </a:r>
            <a:r>
              <a:rPr lang="en-US" sz="1600" b="1">
                <a:solidFill>
                  <a:srgbClr val="ED7D31"/>
                </a:solidFill>
              </a:rPr>
              <a:t>upport </a:t>
            </a:r>
            <a:endParaRPr sz="1600" b="1">
              <a:solidFill>
                <a:srgbClr val="ED7D3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1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0" name="Google Shape;860;p12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61" name="Google Shape;861;p12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6175312"/>
            <a:ext cx="9144000" cy="682687"/>
          </a:xfrm>
          <a:prstGeom prst="rect">
            <a:avLst/>
          </a:prstGeom>
          <a:solidFill>
            <a:srgbClr val="0E6F98"/>
          </a:solidFill>
          <a:ln w="9525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3" descr="APS_CMYK_white_horizontal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561723" y="6191912"/>
            <a:ext cx="1443097" cy="6458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Google Shape;98;p13"/>
          <p:cNvCxnSpPr/>
          <p:nvPr/>
        </p:nvCxnSpPr>
        <p:spPr>
          <a:xfrm>
            <a:off x="0" y="1642739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Google Shape;99;p13"/>
          <p:cNvSpPr txBox="1"/>
          <p:nvPr/>
        </p:nvSpPr>
        <p:spPr>
          <a:xfrm>
            <a:off x="4274550" y="259400"/>
            <a:ext cx="4017600" cy="13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F98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Curriculum and Instruction</a:t>
            </a:r>
            <a:endParaRPr sz="4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182225" y="639115"/>
            <a:ext cx="86677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/>
          <p:cNvPicPr preferRelativeResize="0"/>
          <p:nvPr/>
        </p:nvPicPr>
        <p:blipFill rotWithShape="1">
          <a:blip r:embed="rId15">
            <a:alphaModFix/>
          </a:blip>
          <a:srcRect t="49038" r="92495" b="41752"/>
          <a:stretch/>
        </p:blipFill>
        <p:spPr>
          <a:xfrm>
            <a:off x="193175" y="5875284"/>
            <a:ext cx="327149" cy="24041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3"/>
          <p:cNvSpPr txBox="1"/>
          <p:nvPr/>
        </p:nvSpPr>
        <p:spPr>
          <a:xfrm>
            <a:off x="428450" y="5588525"/>
            <a:ext cx="42117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Leveraging School Improvement to Advance Equity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Partnering with families and communities 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" name="Google Shape;103;p13"/>
          <p:cNvPicPr preferRelativeResize="0"/>
          <p:nvPr/>
        </p:nvPicPr>
        <p:blipFill rotWithShape="1">
          <a:blip r:embed="rId15">
            <a:alphaModFix/>
          </a:blip>
          <a:srcRect l="48573" t="30359" r="44165" b="55128"/>
          <a:stretch/>
        </p:blipFill>
        <p:spPr>
          <a:xfrm>
            <a:off x="4408425" y="5588526"/>
            <a:ext cx="327149" cy="391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3"/>
          <p:cNvSpPr txBox="1"/>
          <p:nvPr/>
        </p:nvSpPr>
        <p:spPr>
          <a:xfrm>
            <a:off x="4647875" y="5588525"/>
            <a:ext cx="4538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Improving Access to High-Quality Instructional Programming and Materials 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Google Shape;105;p13"/>
          <p:cNvPicPr preferRelativeResize="0"/>
          <p:nvPr/>
        </p:nvPicPr>
        <p:blipFill rotWithShape="1">
          <a:blip r:embed="rId15">
            <a:alphaModFix/>
          </a:blip>
          <a:srcRect l="897" r="93502" b="89267"/>
          <a:stretch/>
        </p:blipFill>
        <p:spPr>
          <a:xfrm>
            <a:off x="231988" y="5529325"/>
            <a:ext cx="249525" cy="286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13"/>
          <p:cNvGrpSpPr/>
          <p:nvPr/>
        </p:nvGrpSpPr>
        <p:grpSpPr>
          <a:xfrm>
            <a:off x="46853" y="44450"/>
            <a:ext cx="1407296" cy="1513047"/>
            <a:chOff x="199253" y="-3175"/>
            <a:chExt cx="1407296" cy="1513047"/>
          </a:xfrm>
        </p:grpSpPr>
        <p:pic>
          <p:nvPicPr>
            <p:cNvPr id="107" name="Google Shape;107;p13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3"/>
            <p:cNvPicPr preferRelativeResize="0"/>
            <p:nvPr/>
          </p:nvPicPr>
          <p:blipFill rotWithShape="1">
            <a:blip r:embed="rId17">
              <a:alphaModFix/>
            </a:blip>
            <a:srcRect r="104749"/>
            <a:stretch/>
          </p:blipFill>
          <p:spPr>
            <a:xfrm flipH="1">
              <a:off x="1479999" y="212975"/>
              <a:ext cx="126550" cy="1080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9" name="Google Shape;109;p13"/>
          <p:cNvSpPr txBox="1"/>
          <p:nvPr/>
        </p:nvSpPr>
        <p:spPr>
          <a:xfrm>
            <a:off x="1420175" y="302500"/>
            <a:ext cx="27174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A</a:t>
            </a:r>
            <a:r>
              <a:rPr lang="en-US" sz="1600" b="1">
                <a:solidFill>
                  <a:schemeClr val="accent2"/>
                </a:solidFill>
              </a:rPr>
              <a:t>ccountability</a:t>
            </a:r>
            <a:r>
              <a:rPr lang="en-US" sz="1600" b="1"/>
              <a:t> 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C</a:t>
            </a:r>
            <a:r>
              <a:rPr lang="en-US" sz="1600" b="1">
                <a:solidFill>
                  <a:schemeClr val="accent2"/>
                </a:solidFill>
              </a:rPr>
              <a:t>ollaboration</a:t>
            </a:r>
            <a:endParaRPr sz="1600" b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E</a:t>
            </a:r>
            <a:r>
              <a:rPr lang="en-US" sz="1600" b="1">
                <a:solidFill>
                  <a:schemeClr val="accent2"/>
                </a:solidFill>
              </a:rPr>
              <a:t>quity</a:t>
            </a:r>
            <a:endParaRPr sz="1600" b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S</a:t>
            </a:r>
            <a:r>
              <a:rPr lang="en-US" sz="1600" b="1">
                <a:solidFill>
                  <a:schemeClr val="accent2"/>
                </a:solidFill>
              </a:rPr>
              <a:t>upport </a:t>
            </a:r>
            <a:endParaRPr sz="1600" b="1">
              <a:solidFill>
                <a:schemeClr val="accen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/>
          <p:nvPr/>
        </p:nvSpPr>
        <p:spPr>
          <a:xfrm>
            <a:off x="0" y="6175312"/>
            <a:ext cx="9144000" cy="682800"/>
          </a:xfrm>
          <a:prstGeom prst="rect">
            <a:avLst/>
          </a:prstGeom>
          <a:solidFill>
            <a:srgbClr val="0E6F98"/>
          </a:solidFill>
          <a:ln w="9525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25" descr="APS_CMYK_white_horizontal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561723" y="6191912"/>
            <a:ext cx="1443095" cy="6458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25"/>
          <p:cNvCxnSpPr/>
          <p:nvPr/>
        </p:nvCxnSpPr>
        <p:spPr>
          <a:xfrm>
            <a:off x="0" y="1642739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5" name="Google Shape;185;p25"/>
          <p:cNvSpPr txBox="1"/>
          <p:nvPr/>
        </p:nvSpPr>
        <p:spPr>
          <a:xfrm>
            <a:off x="6171900" y="77522"/>
            <a:ext cx="2921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MAP Data </a:t>
            </a:r>
            <a:endParaRPr/>
          </a:p>
        </p:txBody>
      </p:sp>
      <p:sp>
        <p:nvSpPr>
          <p:cNvPr id="186" name="Google Shape;186;p25"/>
          <p:cNvSpPr txBox="1"/>
          <p:nvPr/>
        </p:nvSpPr>
        <p:spPr>
          <a:xfrm>
            <a:off x="-300" y="1595100"/>
            <a:ext cx="50682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 Subgroup Comparison Projected Proficient and Above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7" name="Google Shape;187;p25"/>
          <p:cNvGrpSpPr/>
          <p:nvPr/>
        </p:nvGrpSpPr>
        <p:grpSpPr>
          <a:xfrm>
            <a:off x="46853" y="44450"/>
            <a:ext cx="1407296" cy="1513047"/>
            <a:chOff x="199253" y="-3175"/>
            <a:chExt cx="1407296" cy="1513047"/>
          </a:xfrm>
        </p:grpSpPr>
        <p:pic>
          <p:nvPicPr>
            <p:cNvPr id="188" name="Google Shape;188;p25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25"/>
            <p:cNvPicPr preferRelativeResize="0"/>
            <p:nvPr/>
          </p:nvPicPr>
          <p:blipFill rotWithShape="1">
            <a:blip r:embed="rId15">
              <a:alphaModFix/>
            </a:blip>
            <a:srcRect r="104749"/>
            <a:stretch/>
          </p:blipFill>
          <p:spPr>
            <a:xfrm flipH="1">
              <a:off x="1479999" y="212975"/>
              <a:ext cx="126550" cy="1080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0" name="Google Shape;190;p25"/>
          <p:cNvSpPr txBox="1"/>
          <p:nvPr/>
        </p:nvSpPr>
        <p:spPr>
          <a:xfrm>
            <a:off x="1420175" y="302500"/>
            <a:ext cx="27174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A</a:t>
            </a:r>
            <a:r>
              <a:rPr lang="en-US" sz="1600" b="1">
                <a:solidFill>
                  <a:schemeClr val="accent2"/>
                </a:solidFill>
              </a:rPr>
              <a:t>ccountability</a:t>
            </a:r>
            <a:r>
              <a:rPr lang="en-US" sz="1600" b="1"/>
              <a:t> 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C</a:t>
            </a:r>
            <a:r>
              <a:rPr lang="en-US" sz="1600" b="1">
                <a:solidFill>
                  <a:schemeClr val="accent2"/>
                </a:solidFill>
              </a:rPr>
              <a:t>ollaboration</a:t>
            </a:r>
            <a:endParaRPr sz="1600" b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E</a:t>
            </a:r>
            <a:r>
              <a:rPr lang="en-US" sz="1600" b="1">
                <a:solidFill>
                  <a:schemeClr val="accent2"/>
                </a:solidFill>
              </a:rPr>
              <a:t>quity</a:t>
            </a:r>
            <a:endParaRPr sz="1600" b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S</a:t>
            </a:r>
            <a:r>
              <a:rPr lang="en-US" sz="1600" b="1">
                <a:solidFill>
                  <a:schemeClr val="accent2"/>
                </a:solidFill>
              </a:rPr>
              <a:t>upport </a:t>
            </a:r>
            <a:endParaRPr sz="1600" b="1">
              <a:solidFill>
                <a:schemeClr val="accen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/>
          <p:nvPr/>
        </p:nvSpPr>
        <p:spPr>
          <a:xfrm>
            <a:off x="0" y="6173425"/>
            <a:ext cx="9144000" cy="682800"/>
          </a:xfrm>
          <a:prstGeom prst="rect">
            <a:avLst/>
          </a:prstGeom>
          <a:solidFill>
            <a:srgbClr val="0E6F98"/>
          </a:solidFill>
          <a:ln w="9525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37" descr="APS_CMYK_white_horizontal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561723" y="6191912"/>
            <a:ext cx="1443095" cy="6458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37"/>
          <p:cNvCxnSpPr/>
          <p:nvPr/>
        </p:nvCxnSpPr>
        <p:spPr>
          <a:xfrm>
            <a:off x="0" y="1642739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6" name="Google Shape;266;p37"/>
          <p:cNvSpPr txBox="1"/>
          <p:nvPr/>
        </p:nvSpPr>
        <p:spPr>
          <a:xfrm>
            <a:off x="5832300" y="602047"/>
            <a:ext cx="2921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A82B1"/>
                </a:solidFill>
                <a:latin typeface="Calibri"/>
                <a:ea typeface="Calibri"/>
                <a:cs typeface="Calibri"/>
                <a:sym typeface="Calibri"/>
              </a:rPr>
              <a:t>Data </a:t>
            </a:r>
            <a:endParaRPr>
              <a:solidFill>
                <a:srgbClr val="0A82B1"/>
              </a:solidFill>
            </a:endParaRPr>
          </a:p>
        </p:txBody>
      </p:sp>
      <p:sp>
        <p:nvSpPr>
          <p:cNvPr id="267" name="Google Shape;267;p37"/>
          <p:cNvSpPr txBox="1"/>
          <p:nvPr/>
        </p:nvSpPr>
        <p:spPr>
          <a:xfrm>
            <a:off x="46850" y="1921125"/>
            <a:ext cx="26946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Math Performance</a:t>
            </a:r>
            <a:endParaRPr sz="1800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7"/>
          <p:cNvSpPr txBox="1"/>
          <p:nvPr/>
        </p:nvSpPr>
        <p:spPr>
          <a:xfrm>
            <a:off x="61825" y="3371600"/>
            <a:ext cx="26946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ELA Performance</a:t>
            </a:r>
            <a:endParaRPr sz="1800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7"/>
          <p:cNvSpPr txBox="1"/>
          <p:nvPr/>
        </p:nvSpPr>
        <p:spPr>
          <a:xfrm>
            <a:off x="61825" y="1608622"/>
            <a:ext cx="68952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NWEA MAP Assessment Results</a:t>
            </a:r>
            <a:endParaRPr sz="2400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3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962450" y="572463"/>
            <a:ext cx="847725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7"/>
          <p:cNvPicPr preferRelativeResize="0"/>
          <p:nvPr/>
        </p:nvPicPr>
        <p:blipFill rotWithShape="1">
          <a:blip r:embed="rId15">
            <a:alphaModFix/>
          </a:blip>
          <a:srcRect l="897" r="93502" b="89267"/>
          <a:stretch/>
        </p:blipFill>
        <p:spPr>
          <a:xfrm>
            <a:off x="5832988" y="5831775"/>
            <a:ext cx="249525" cy="28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7"/>
          <p:cNvSpPr txBox="1"/>
          <p:nvPr/>
        </p:nvSpPr>
        <p:spPr>
          <a:xfrm>
            <a:off x="6082525" y="5588425"/>
            <a:ext cx="44157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Ensuring Equitable Learning Environments 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Leveraging School Improvement to Advance Equity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3" name="Google Shape;273;p37"/>
          <p:cNvPicPr preferRelativeResize="0"/>
          <p:nvPr/>
        </p:nvPicPr>
        <p:blipFill rotWithShape="1">
          <a:blip r:embed="rId15">
            <a:alphaModFix/>
          </a:blip>
          <a:srcRect l="47531" t="65229" r="44304" b="22755"/>
          <a:stretch/>
        </p:blipFill>
        <p:spPr>
          <a:xfrm>
            <a:off x="5795300" y="5545425"/>
            <a:ext cx="324924" cy="28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7"/>
          <p:cNvSpPr txBox="1"/>
          <p:nvPr/>
        </p:nvSpPr>
        <p:spPr>
          <a:xfrm>
            <a:off x="80300" y="2163250"/>
            <a:ext cx="30954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 2021 to Fall 2022 Comparison 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7"/>
          <p:cNvSpPr txBox="1"/>
          <p:nvPr/>
        </p:nvSpPr>
        <p:spPr>
          <a:xfrm>
            <a:off x="95700" y="3603000"/>
            <a:ext cx="31632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 2021 to Fall 2022 Comparison 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" name="Google Shape;276;p37"/>
          <p:cNvGrpSpPr/>
          <p:nvPr/>
        </p:nvGrpSpPr>
        <p:grpSpPr>
          <a:xfrm>
            <a:off x="46853" y="44450"/>
            <a:ext cx="1407296" cy="1513047"/>
            <a:chOff x="199253" y="-3175"/>
            <a:chExt cx="1407296" cy="1513047"/>
          </a:xfrm>
        </p:grpSpPr>
        <p:pic>
          <p:nvPicPr>
            <p:cNvPr id="277" name="Google Shape;277;p37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Google Shape;278;p37"/>
            <p:cNvPicPr preferRelativeResize="0"/>
            <p:nvPr/>
          </p:nvPicPr>
          <p:blipFill rotWithShape="1">
            <a:blip r:embed="rId17">
              <a:alphaModFix/>
            </a:blip>
            <a:srcRect r="104749"/>
            <a:stretch/>
          </p:blipFill>
          <p:spPr>
            <a:xfrm flipH="1">
              <a:off x="1479999" y="212975"/>
              <a:ext cx="126550" cy="1080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9" name="Google Shape;279;p37"/>
          <p:cNvSpPr txBox="1"/>
          <p:nvPr/>
        </p:nvSpPr>
        <p:spPr>
          <a:xfrm>
            <a:off x="1420175" y="302500"/>
            <a:ext cx="27174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A</a:t>
            </a:r>
            <a:r>
              <a:rPr lang="en-US" sz="1600" b="1">
                <a:solidFill>
                  <a:schemeClr val="accent2"/>
                </a:solidFill>
              </a:rPr>
              <a:t>ccountability</a:t>
            </a:r>
            <a:r>
              <a:rPr lang="en-US" sz="1600" b="1"/>
              <a:t> 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C</a:t>
            </a:r>
            <a:r>
              <a:rPr lang="en-US" sz="1600" b="1">
                <a:solidFill>
                  <a:schemeClr val="accent2"/>
                </a:solidFill>
              </a:rPr>
              <a:t>ollaboration</a:t>
            </a:r>
            <a:endParaRPr sz="1600" b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E</a:t>
            </a:r>
            <a:r>
              <a:rPr lang="en-US" sz="1600" b="1">
                <a:solidFill>
                  <a:schemeClr val="accent2"/>
                </a:solidFill>
              </a:rPr>
              <a:t>quity</a:t>
            </a:r>
            <a:endParaRPr sz="1600" b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S</a:t>
            </a:r>
            <a:r>
              <a:rPr lang="en-US" sz="1600" b="1">
                <a:solidFill>
                  <a:schemeClr val="accent2"/>
                </a:solidFill>
              </a:rPr>
              <a:t>upport </a:t>
            </a:r>
            <a:endParaRPr sz="1600" b="1">
              <a:solidFill>
                <a:schemeClr val="accent2"/>
              </a:solidFill>
            </a:endParaRPr>
          </a:p>
        </p:txBody>
      </p:sp>
      <p:sp>
        <p:nvSpPr>
          <p:cNvPr id="280" name="Google Shape;280;p37"/>
          <p:cNvSpPr txBox="1"/>
          <p:nvPr/>
        </p:nvSpPr>
        <p:spPr>
          <a:xfrm>
            <a:off x="95700" y="4563013"/>
            <a:ext cx="50682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MAP </a:t>
            </a:r>
            <a:r>
              <a:rPr lang="en-US" sz="1200" b="1">
                <a:latin typeface="Calibri"/>
                <a:ea typeface="Calibri"/>
                <a:cs typeface="Calibri"/>
                <a:sym typeface="Calibri"/>
              </a:rPr>
              <a:t>Fluency Universal Screener Flag (K-1 students) </a:t>
            </a:r>
            <a:endParaRPr sz="12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9"/>
          <p:cNvSpPr/>
          <p:nvPr/>
        </p:nvSpPr>
        <p:spPr>
          <a:xfrm>
            <a:off x="0" y="6175312"/>
            <a:ext cx="9144000" cy="682800"/>
          </a:xfrm>
          <a:prstGeom prst="rect">
            <a:avLst/>
          </a:prstGeom>
          <a:solidFill>
            <a:srgbClr val="0E6F98"/>
          </a:solidFill>
          <a:ln w="9525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5" name="Google Shape;355;p49" descr="APS_CMYK_white_horizontal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561723" y="6191912"/>
            <a:ext cx="1443095" cy="6458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6" name="Google Shape;356;p49"/>
          <p:cNvCxnSpPr/>
          <p:nvPr/>
        </p:nvCxnSpPr>
        <p:spPr>
          <a:xfrm>
            <a:off x="0" y="1642739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7" name="Google Shape;357;p49"/>
          <p:cNvSpPr txBox="1"/>
          <p:nvPr/>
        </p:nvSpPr>
        <p:spPr>
          <a:xfrm>
            <a:off x="2872800" y="2952947"/>
            <a:ext cx="2921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APPENDIX</a:t>
            </a:r>
            <a:endParaRPr sz="4800"/>
          </a:p>
        </p:txBody>
      </p:sp>
      <p:grpSp>
        <p:nvGrpSpPr>
          <p:cNvPr id="358" name="Google Shape;358;p49"/>
          <p:cNvGrpSpPr/>
          <p:nvPr/>
        </p:nvGrpSpPr>
        <p:grpSpPr>
          <a:xfrm>
            <a:off x="46853" y="44450"/>
            <a:ext cx="1407296" cy="1513047"/>
            <a:chOff x="199253" y="-3175"/>
            <a:chExt cx="1407296" cy="1513047"/>
          </a:xfrm>
        </p:grpSpPr>
        <p:pic>
          <p:nvPicPr>
            <p:cNvPr id="359" name="Google Shape;359;p49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0" name="Google Shape;360;p49"/>
            <p:cNvPicPr preferRelativeResize="0"/>
            <p:nvPr/>
          </p:nvPicPr>
          <p:blipFill rotWithShape="1">
            <a:blip r:embed="rId15">
              <a:alphaModFix/>
            </a:blip>
            <a:srcRect r="104749"/>
            <a:stretch/>
          </p:blipFill>
          <p:spPr>
            <a:xfrm flipH="1">
              <a:off x="1479999" y="212975"/>
              <a:ext cx="126550" cy="1080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1" name="Google Shape;361;p49"/>
          <p:cNvSpPr txBox="1"/>
          <p:nvPr/>
        </p:nvSpPr>
        <p:spPr>
          <a:xfrm>
            <a:off x="1420175" y="302500"/>
            <a:ext cx="27174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A</a:t>
            </a:r>
            <a:r>
              <a:rPr lang="en-US" sz="1600" b="1">
                <a:solidFill>
                  <a:schemeClr val="accent2"/>
                </a:solidFill>
              </a:rPr>
              <a:t>ccountability</a:t>
            </a:r>
            <a:r>
              <a:rPr lang="en-US" sz="1600" b="1"/>
              <a:t> 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C</a:t>
            </a:r>
            <a:r>
              <a:rPr lang="en-US" sz="1600" b="1">
                <a:solidFill>
                  <a:schemeClr val="accent2"/>
                </a:solidFill>
              </a:rPr>
              <a:t>ollaboration</a:t>
            </a:r>
            <a:endParaRPr sz="1600" b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E</a:t>
            </a:r>
            <a:r>
              <a:rPr lang="en-US" sz="1600" b="1">
                <a:solidFill>
                  <a:schemeClr val="accent2"/>
                </a:solidFill>
              </a:rPr>
              <a:t>quity</a:t>
            </a:r>
            <a:endParaRPr sz="1600" b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S</a:t>
            </a:r>
            <a:r>
              <a:rPr lang="en-US" sz="1600" b="1">
                <a:solidFill>
                  <a:schemeClr val="accent2"/>
                </a:solidFill>
              </a:rPr>
              <a:t>upport </a:t>
            </a:r>
            <a:endParaRPr sz="1600" b="1">
              <a:solidFill>
                <a:schemeClr val="accen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1"/>
          <p:cNvSpPr/>
          <p:nvPr/>
        </p:nvSpPr>
        <p:spPr>
          <a:xfrm>
            <a:off x="0" y="6175312"/>
            <a:ext cx="9144000" cy="682800"/>
          </a:xfrm>
          <a:prstGeom prst="rect">
            <a:avLst/>
          </a:prstGeom>
          <a:solidFill>
            <a:srgbClr val="0E6F98"/>
          </a:solidFill>
          <a:ln w="9525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5" name="Google Shape;435;p61" descr="APS_CMYK_white_horizontal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561723" y="6191912"/>
            <a:ext cx="1443095" cy="6458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6" name="Google Shape;436;p61"/>
          <p:cNvCxnSpPr/>
          <p:nvPr/>
        </p:nvCxnSpPr>
        <p:spPr>
          <a:xfrm>
            <a:off x="0" y="1642739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7" name="Google Shape;437;p61"/>
          <p:cNvSpPr txBox="1"/>
          <p:nvPr/>
        </p:nvSpPr>
        <p:spPr>
          <a:xfrm>
            <a:off x="46850" y="1687751"/>
            <a:ext cx="38877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HMH Dosage</a:t>
            </a:r>
            <a:endParaRPr/>
          </a:p>
        </p:txBody>
      </p:sp>
      <p:grpSp>
        <p:nvGrpSpPr>
          <p:cNvPr id="438" name="Google Shape;438;p61"/>
          <p:cNvGrpSpPr/>
          <p:nvPr/>
        </p:nvGrpSpPr>
        <p:grpSpPr>
          <a:xfrm>
            <a:off x="46853" y="44450"/>
            <a:ext cx="1407296" cy="1513047"/>
            <a:chOff x="199253" y="-3175"/>
            <a:chExt cx="1407296" cy="1513047"/>
          </a:xfrm>
        </p:grpSpPr>
        <p:pic>
          <p:nvPicPr>
            <p:cNvPr id="439" name="Google Shape;439;p61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0" name="Google Shape;440;p61"/>
            <p:cNvPicPr preferRelativeResize="0"/>
            <p:nvPr/>
          </p:nvPicPr>
          <p:blipFill rotWithShape="1">
            <a:blip r:embed="rId15">
              <a:alphaModFix/>
            </a:blip>
            <a:srcRect r="104749"/>
            <a:stretch/>
          </p:blipFill>
          <p:spPr>
            <a:xfrm flipH="1">
              <a:off x="1479999" y="212975"/>
              <a:ext cx="126550" cy="1080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1" name="Google Shape;441;p61"/>
          <p:cNvSpPr txBox="1"/>
          <p:nvPr/>
        </p:nvSpPr>
        <p:spPr>
          <a:xfrm>
            <a:off x="1420175" y="302500"/>
            <a:ext cx="27174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A</a:t>
            </a:r>
            <a:r>
              <a:rPr lang="en-US" sz="1600" b="1">
                <a:solidFill>
                  <a:schemeClr val="accent2"/>
                </a:solidFill>
              </a:rPr>
              <a:t>ccountability</a:t>
            </a:r>
            <a:r>
              <a:rPr lang="en-US" sz="1600" b="1"/>
              <a:t> 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C</a:t>
            </a:r>
            <a:r>
              <a:rPr lang="en-US" sz="1600" b="1">
                <a:solidFill>
                  <a:schemeClr val="accent2"/>
                </a:solidFill>
              </a:rPr>
              <a:t>ollaboration</a:t>
            </a:r>
            <a:endParaRPr sz="1600" b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E</a:t>
            </a:r>
            <a:r>
              <a:rPr lang="en-US" sz="1600" b="1">
                <a:solidFill>
                  <a:schemeClr val="accent2"/>
                </a:solidFill>
              </a:rPr>
              <a:t>quity</a:t>
            </a:r>
            <a:endParaRPr sz="1600" b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S</a:t>
            </a:r>
            <a:r>
              <a:rPr lang="en-US" sz="1600" b="1">
                <a:solidFill>
                  <a:schemeClr val="accent2"/>
                </a:solidFill>
              </a:rPr>
              <a:t>upport </a:t>
            </a:r>
            <a:endParaRPr sz="1600" b="1">
              <a:solidFill>
                <a:schemeClr val="accent2"/>
              </a:solidFill>
            </a:endParaRPr>
          </a:p>
        </p:txBody>
      </p:sp>
      <p:sp>
        <p:nvSpPr>
          <p:cNvPr id="442" name="Google Shape;442;p61"/>
          <p:cNvSpPr txBox="1"/>
          <p:nvPr/>
        </p:nvSpPr>
        <p:spPr>
          <a:xfrm>
            <a:off x="5832300" y="602047"/>
            <a:ext cx="2921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A82B1"/>
                </a:solidFill>
                <a:latin typeface="Calibri"/>
                <a:ea typeface="Calibri"/>
                <a:cs typeface="Calibri"/>
                <a:sym typeface="Calibri"/>
              </a:rPr>
              <a:t>Data </a:t>
            </a:r>
            <a:endParaRPr>
              <a:solidFill>
                <a:srgbClr val="0A82B1"/>
              </a:solidFill>
            </a:endParaRPr>
          </a:p>
        </p:txBody>
      </p:sp>
      <p:pic>
        <p:nvPicPr>
          <p:cNvPr id="443" name="Google Shape;443;p6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962450" y="572463"/>
            <a:ext cx="847725" cy="8286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73"/>
          <p:cNvSpPr/>
          <p:nvPr/>
        </p:nvSpPr>
        <p:spPr>
          <a:xfrm>
            <a:off x="0" y="6175312"/>
            <a:ext cx="9144000" cy="682800"/>
          </a:xfrm>
          <a:prstGeom prst="rect">
            <a:avLst/>
          </a:prstGeom>
          <a:solidFill>
            <a:srgbClr val="0E6F98"/>
          </a:solidFill>
          <a:ln w="9525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7" name="Google Shape;517;p73" descr="APS_CMYK_white_horizontal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561723" y="6191912"/>
            <a:ext cx="1443095" cy="6458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8" name="Google Shape;518;p73"/>
          <p:cNvCxnSpPr/>
          <p:nvPr/>
        </p:nvCxnSpPr>
        <p:spPr>
          <a:xfrm>
            <a:off x="0" y="1642739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9" name="Google Shape;519;p73"/>
          <p:cNvSpPr txBox="1"/>
          <p:nvPr/>
        </p:nvSpPr>
        <p:spPr>
          <a:xfrm>
            <a:off x="6558550" y="702697"/>
            <a:ext cx="2921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Needs</a:t>
            </a:r>
            <a:endParaRPr>
              <a:solidFill>
                <a:srgbClr val="0E6F98"/>
              </a:solidFill>
            </a:endParaRPr>
          </a:p>
        </p:txBody>
      </p:sp>
      <p:sp>
        <p:nvSpPr>
          <p:cNvPr id="520" name="Google Shape;520;p73"/>
          <p:cNvSpPr txBox="1"/>
          <p:nvPr/>
        </p:nvSpPr>
        <p:spPr>
          <a:xfrm>
            <a:off x="46850" y="1690800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Highest Priority Need: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1" name="Google Shape;521;p73"/>
          <p:cNvPicPr preferRelativeResize="0"/>
          <p:nvPr/>
        </p:nvPicPr>
        <p:blipFill rotWithShape="1">
          <a:blip r:embed="rId14">
            <a:alphaModFix/>
          </a:blip>
          <a:srcRect l="897" r="93502" b="89267"/>
          <a:stretch/>
        </p:blipFill>
        <p:spPr>
          <a:xfrm>
            <a:off x="175688" y="5802700"/>
            <a:ext cx="249525" cy="286350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73"/>
          <p:cNvSpPr txBox="1"/>
          <p:nvPr/>
        </p:nvSpPr>
        <p:spPr>
          <a:xfrm>
            <a:off x="468650" y="5768875"/>
            <a:ext cx="421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Leveraging School Improvement to Advance Equity</a:t>
            </a:r>
            <a:endParaRPr/>
          </a:p>
        </p:txBody>
      </p:sp>
      <p:grpSp>
        <p:nvGrpSpPr>
          <p:cNvPr id="523" name="Google Shape;523;p73"/>
          <p:cNvGrpSpPr/>
          <p:nvPr/>
        </p:nvGrpSpPr>
        <p:grpSpPr>
          <a:xfrm>
            <a:off x="46853" y="44450"/>
            <a:ext cx="1407296" cy="1513047"/>
            <a:chOff x="199253" y="-3175"/>
            <a:chExt cx="1407296" cy="1513047"/>
          </a:xfrm>
        </p:grpSpPr>
        <p:pic>
          <p:nvPicPr>
            <p:cNvPr id="524" name="Google Shape;524;p73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5" name="Google Shape;525;p73"/>
            <p:cNvPicPr preferRelativeResize="0"/>
            <p:nvPr/>
          </p:nvPicPr>
          <p:blipFill rotWithShape="1">
            <a:blip r:embed="rId16">
              <a:alphaModFix/>
            </a:blip>
            <a:srcRect r="104749"/>
            <a:stretch/>
          </p:blipFill>
          <p:spPr>
            <a:xfrm flipH="1">
              <a:off x="1479999" y="212975"/>
              <a:ext cx="126550" cy="1080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6" name="Google Shape;526;p73"/>
          <p:cNvSpPr txBox="1"/>
          <p:nvPr/>
        </p:nvSpPr>
        <p:spPr>
          <a:xfrm>
            <a:off x="1420175" y="302500"/>
            <a:ext cx="27174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4472C4"/>
                </a:solidFill>
              </a:rPr>
              <a:t>A</a:t>
            </a:r>
            <a:r>
              <a:rPr lang="en-US" sz="1600" b="1">
                <a:solidFill>
                  <a:srgbClr val="ED7D31"/>
                </a:solidFill>
              </a:rPr>
              <a:t>ccountability</a:t>
            </a:r>
            <a:r>
              <a:rPr lang="en-US" sz="1600" b="1"/>
              <a:t> 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4472C4"/>
                </a:solidFill>
              </a:rPr>
              <a:t>C</a:t>
            </a:r>
            <a:r>
              <a:rPr lang="en-US" sz="1600" b="1">
                <a:solidFill>
                  <a:srgbClr val="ED7D31"/>
                </a:solidFill>
              </a:rPr>
              <a:t>ollaboration</a:t>
            </a:r>
            <a:endParaRPr sz="1600" b="1">
              <a:solidFill>
                <a:srgbClr val="ED7D3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4472C4"/>
                </a:solidFill>
              </a:rPr>
              <a:t>E</a:t>
            </a:r>
            <a:r>
              <a:rPr lang="en-US" sz="1600" b="1">
                <a:solidFill>
                  <a:srgbClr val="ED7D31"/>
                </a:solidFill>
              </a:rPr>
              <a:t>quity</a:t>
            </a:r>
            <a:endParaRPr sz="1600" b="1">
              <a:solidFill>
                <a:srgbClr val="ED7D3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4472C4"/>
                </a:solidFill>
              </a:rPr>
              <a:t>S</a:t>
            </a:r>
            <a:r>
              <a:rPr lang="en-US" sz="1600" b="1">
                <a:solidFill>
                  <a:srgbClr val="ED7D31"/>
                </a:solidFill>
              </a:rPr>
              <a:t>upport </a:t>
            </a:r>
            <a:endParaRPr sz="1600" b="1">
              <a:solidFill>
                <a:srgbClr val="ED7D3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85"/>
          <p:cNvSpPr/>
          <p:nvPr/>
        </p:nvSpPr>
        <p:spPr>
          <a:xfrm>
            <a:off x="0" y="6175312"/>
            <a:ext cx="9144000" cy="682800"/>
          </a:xfrm>
          <a:prstGeom prst="rect">
            <a:avLst/>
          </a:prstGeom>
          <a:solidFill>
            <a:srgbClr val="0E6F98"/>
          </a:solidFill>
          <a:ln w="9525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0" name="Google Shape;600;p85" descr="APS_CMYK_white_horizontal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561723" y="6191912"/>
            <a:ext cx="1443095" cy="6458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1" name="Google Shape;601;p85"/>
          <p:cNvCxnSpPr/>
          <p:nvPr/>
        </p:nvCxnSpPr>
        <p:spPr>
          <a:xfrm>
            <a:off x="0" y="1642739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02" name="Google Shape;602;p85"/>
          <p:cNvSpPr txBox="1"/>
          <p:nvPr/>
        </p:nvSpPr>
        <p:spPr>
          <a:xfrm>
            <a:off x="4695600" y="181525"/>
            <a:ext cx="4309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Milestones</a:t>
            </a:r>
            <a:endParaRPr sz="4800" b="1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EOG SY22</a:t>
            </a:r>
            <a:endParaRPr sz="4800" b="1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3" name="Google Shape;603;p85"/>
          <p:cNvGrpSpPr/>
          <p:nvPr/>
        </p:nvGrpSpPr>
        <p:grpSpPr>
          <a:xfrm>
            <a:off x="46853" y="44450"/>
            <a:ext cx="1407296" cy="1513047"/>
            <a:chOff x="199253" y="-3175"/>
            <a:chExt cx="1407296" cy="1513047"/>
          </a:xfrm>
        </p:grpSpPr>
        <p:pic>
          <p:nvPicPr>
            <p:cNvPr id="604" name="Google Shape;604;p85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5" name="Google Shape;605;p85"/>
            <p:cNvPicPr preferRelativeResize="0"/>
            <p:nvPr/>
          </p:nvPicPr>
          <p:blipFill rotWithShape="1">
            <a:blip r:embed="rId15">
              <a:alphaModFix/>
            </a:blip>
            <a:srcRect r="104749"/>
            <a:stretch/>
          </p:blipFill>
          <p:spPr>
            <a:xfrm flipH="1">
              <a:off x="1479999" y="212975"/>
              <a:ext cx="126550" cy="1080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6" name="Google Shape;606;p85"/>
          <p:cNvSpPr txBox="1"/>
          <p:nvPr/>
        </p:nvSpPr>
        <p:spPr>
          <a:xfrm>
            <a:off x="1420175" y="302500"/>
            <a:ext cx="27174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4472C4"/>
                </a:solidFill>
              </a:rPr>
              <a:t>A</a:t>
            </a:r>
            <a:r>
              <a:rPr lang="en-US" sz="1600" b="1">
                <a:solidFill>
                  <a:srgbClr val="ED7D31"/>
                </a:solidFill>
              </a:rPr>
              <a:t>ccountability</a:t>
            </a:r>
            <a:r>
              <a:rPr lang="en-US" sz="1600" b="1"/>
              <a:t> 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4472C4"/>
                </a:solidFill>
              </a:rPr>
              <a:t>C</a:t>
            </a:r>
            <a:r>
              <a:rPr lang="en-US" sz="1600" b="1">
                <a:solidFill>
                  <a:srgbClr val="ED7D31"/>
                </a:solidFill>
              </a:rPr>
              <a:t>ollaboration</a:t>
            </a:r>
            <a:endParaRPr sz="1600" b="1">
              <a:solidFill>
                <a:srgbClr val="ED7D3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4472C4"/>
                </a:solidFill>
              </a:rPr>
              <a:t>E</a:t>
            </a:r>
            <a:r>
              <a:rPr lang="en-US" sz="1600" b="1">
                <a:solidFill>
                  <a:srgbClr val="ED7D31"/>
                </a:solidFill>
              </a:rPr>
              <a:t>quity</a:t>
            </a:r>
            <a:endParaRPr sz="1600" b="1">
              <a:solidFill>
                <a:srgbClr val="ED7D3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4472C4"/>
                </a:solidFill>
              </a:rPr>
              <a:t>S</a:t>
            </a:r>
            <a:r>
              <a:rPr lang="en-US" sz="1600" b="1">
                <a:solidFill>
                  <a:srgbClr val="ED7D31"/>
                </a:solidFill>
              </a:rPr>
              <a:t>upport </a:t>
            </a:r>
            <a:endParaRPr sz="1600" b="1">
              <a:solidFill>
                <a:srgbClr val="ED7D31"/>
              </a:solidFill>
            </a:endParaRPr>
          </a:p>
        </p:txBody>
      </p:sp>
      <p:pic>
        <p:nvPicPr>
          <p:cNvPr id="607" name="Google Shape;607;p8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29725" y="5838297"/>
            <a:ext cx="5486400" cy="2476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7"/>
          <p:cNvSpPr/>
          <p:nvPr/>
        </p:nvSpPr>
        <p:spPr>
          <a:xfrm>
            <a:off x="0" y="6175312"/>
            <a:ext cx="9144000" cy="682800"/>
          </a:xfrm>
          <a:prstGeom prst="rect">
            <a:avLst/>
          </a:prstGeom>
          <a:solidFill>
            <a:srgbClr val="0E6F98"/>
          </a:solidFill>
          <a:ln w="9525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3" name="Google Shape;683;p97" descr="APS_CMYK_white_horizontal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561723" y="6191912"/>
            <a:ext cx="1443095" cy="6458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4" name="Google Shape;684;p97"/>
          <p:cNvCxnSpPr/>
          <p:nvPr/>
        </p:nvCxnSpPr>
        <p:spPr>
          <a:xfrm>
            <a:off x="0" y="1642739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5" name="Google Shape;685;p97"/>
          <p:cNvSpPr txBox="1"/>
          <p:nvPr/>
        </p:nvSpPr>
        <p:spPr>
          <a:xfrm>
            <a:off x="-462750" y="1606690"/>
            <a:ext cx="38688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SY23 Attendance*	</a:t>
            </a:r>
            <a:endParaRPr sz="2800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6" name="Google Shape;686;p97"/>
          <p:cNvCxnSpPr/>
          <p:nvPr/>
        </p:nvCxnSpPr>
        <p:spPr>
          <a:xfrm>
            <a:off x="0" y="1642739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0E6F9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7" name="Google Shape;687;p97"/>
          <p:cNvSpPr txBox="1"/>
          <p:nvPr/>
        </p:nvSpPr>
        <p:spPr>
          <a:xfrm>
            <a:off x="4095071" y="204177"/>
            <a:ext cx="4653600" cy="13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F98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Whole Child and Intervention</a:t>
            </a:r>
            <a:endParaRPr>
              <a:solidFill>
                <a:schemeClr val="accent4"/>
              </a:solidFill>
            </a:endParaRPr>
          </a:p>
        </p:txBody>
      </p:sp>
      <p:pic>
        <p:nvPicPr>
          <p:cNvPr id="688" name="Google Shape;688;p9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254650" y="806675"/>
            <a:ext cx="762000" cy="74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9" name="Google Shape;689;p97"/>
          <p:cNvGrpSpPr/>
          <p:nvPr/>
        </p:nvGrpSpPr>
        <p:grpSpPr>
          <a:xfrm>
            <a:off x="214325" y="5528100"/>
            <a:ext cx="8338650" cy="947700"/>
            <a:chOff x="55675" y="5455850"/>
            <a:chExt cx="8338650" cy="947700"/>
          </a:xfrm>
        </p:grpSpPr>
        <p:sp>
          <p:nvSpPr>
            <p:cNvPr id="690" name="Google Shape;690;p97"/>
            <p:cNvSpPr txBox="1"/>
            <p:nvPr/>
          </p:nvSpPr>
          <p:spPr>
            <a:xfrm>
              <a:off x="409225" y="5495450"/>
              <a:ext cx="7985100" cy="9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latin typeface="Calibri"/>
                  <a:ea typeface="Calibri"/>
                  <a:cs typeface="Calibri"/>
                  <a:sym typeface="Calibri"/>
                </a:rPr>
                <a:t>Addressing disproportionate discipline practices </a:t>
              </a:r>
              <a:endParaRPr sz="1100" b="1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latin typeface="Calibri"/>
                  <a:ea typeface="Calibri"/>
                  <a:cs typeface="Calibri"/>
                  <a:sym typeface="Calibri"/>
                </a:rPr>
                <a:t>Integrating social, emotional and academic practices </a:t>
              </a:r>
              <a:endParaRPr sz="1100" b="1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91" name="Google Shape;691;p97"/>
            <p:cNvPicPr preferRelativeResize="0"/>
            <p:nvPr/>
          </p:nvPicPr>
          <p:blipFill rotWithShape="1">
            <a:blip r:embed="rId15">
              <a:alphaModFix/>
            </a:blip>
            <a:srcRect l="47819" r="43070" b="87824"/>
            <a:stretch/>
          </p:blipFill>
          <p:spPr>
            <a:xfrm>
              <a:off x="55675" y="5455850"/>
              <a:ext cx="353551" cy="282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92" name="Google Shape;692;p97"/>
          <p:cNvPicPr preferRelativeResize="0"/>
          <p:nvPr/>
        </p:nvPicPr>
        <p:blipFill rotWithShape="1">
          <a:blip r:embed="rId15">
            <a:alphaModFix/>
          </a:blip>
          <a:srcRect l="47819" t="17831" r="43070" b="69292"/>
          <a:stretch/>
        </p:blipFill>
        <p:spPr>
          <a:xfrm>
            <a:off x="214325" y="5829925"/>
            <a:ext cx="353551" cy="299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3" name="Google Shape;693;p97"/>
          <p:cNvGrpSpPr/>
          <p:nvPr/>
        </p:nvGrpSpPr>
        <p:grpSpPr>
          <a:xfrm>
            <a:off x="46853" y="44450"/>
            <a:ext cx="1407296" cy="1513047"/>
            <a:chOff x="199253" y="-3175"/>
            <a:chExt cx="1407296" cy="1513047"/>
          </a:xfrm>
        </p:grpSpPr>
        <p:pic>
          <p:nvPicPr>
            <p:cNvPr id="694" name="Google Shape;694;p97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99253" y="-3175"/>
              <a:ext cx="1280754" cy="1513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5" name="Google Shape;695;p97"/>
            <p:cNvPicPr preferRelativeResize="0"/>
            <p:nvPr/>
          </p:nvPicPr>
          <p:blipFill rotWithShape="1">
            <a:blip r:embed="rId17">
              <a:alphaModFix/>
            </a:blip>
            <a:srcRect r="104749"/>
            <a:stretch/>
          </p:blipFill>
          <p:spPr>
            <a:xfrm flipH="1">
              <a:off x="1479999" y="212975"/>
              <a:ext cx="126550" cy="1080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6" name="Google Shape;696;p97"/>
          <p:cNvSpPr txBox="1"/>
          <p:nvPr/>
        </p:nvSpPr>
        <p:spPr>
          <a:xfrm>
            <a:off x="1420175" y="302500"/>
            <a:ext cx="27174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A</a:t>
            </a:r>
            <a:r>
              <a:rPr lang="en-US" sz="1600" b="1">
                <a:solidFill>
                  <a:schemeClr val="accent2"/>
                </a:solidFill>
              </a:rPr>
              <a:t>ccountability</a:t>
            </a:r>
            <a:r>
              <a:rPr lang="en-US" sz="1600" b="1"/>
              <a:t> 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C</a:t>
            </a:r>
            <a:r>
              <a:rPr lang="en-US" sz="1600" b="1">
                <a:solidFill>
                  <a:schemeClr val="accent2"/>
                </a:solidFill>
              </a:rPr>
              <a:t>ollaboration</a:t>
            </a:r>
            <a:endParaRPr sz="1600" b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E</a:t>
            </a:r>
            <a:r>
              <a:rPr lang="en-US" sz="1600" b="1">
                <a:solidFill>
                  <a:schemeClr val="accent2"/>
                </a:solidFill>
              </a:rPr>
              <a:t>quity</a:t>
            </a:r>
            <a:endParaRPr sz="1600" b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5"/>
                </a:solidFill>
              </a:rPr>
              <a:t>S</a:t>
            </a:r>
            <a:r>
              <a:rPr lang="en-US" sz="1600" b="1">
                <a:solidFill>
                  <a:schemeClr val="accent2"/>
                </a:solidFill>
              </a:rPr>
              <a:t>upport </a:t>
            </a:r>
            <a:endParaRPr sz="1600" b="1">
              <a:solidFill>
                <a:schemeClr val="accent2"/>
              </a:solidFill>
            </a:endParaRPr>
          </a:p>
        </p:txBody>
      </p:sp>
      <p:sp>
        <p:nvSpPr>
          <p:cNvPr id="697" name="Google Shape;697;p97"/>
          <p:cNvSpPr txBox="1"/>
          <p:nvPr/>
        </p:nvSpPr>
        <p:spPr>
          <a:xfrm>
            <a:off x="5117132" y="2405797"/>
            <a:ext cx="38877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F98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Suspension Rate by Subgroup</a:t>
            </a:r>
            <a:endParaRPr/>
          </a:p>
        </p:txBody>
      </p:sp>
      <p:sp>
        <p:nvSpPr>
          <p:cNvPr id="698" name="Google Shape;698;p97"/>
          <p:cNvSpPr txBox="1"/>
          <p:nvPr/>
        </p:nvSpPr>
        <p:spPr>
          <a:xfrm>
            <a:off x="5025556" y="1608615"/>
            <a:ext cx="3887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SY23 Behavior*</a:t>
            </a:r>
            <a:endParaRPr/>
          </a:p>
        </p:txBody>
      </p:sp>
      <p:sp>
        <p:nvSpPr>
          <p:cNvPr id="699" name="Google Shape;699;p97"/>
          <p:cNvSpPr txBox="1"/>
          <p:nvPr/>
        </p:nvSpPr>
        <p:spPr>
          <a:xfrm>
            <a:off x="5101465" y="2084873"/>
            <a:ext cx="38877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OSS </a:t>
            </a:r>
            <a: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Suspension Rate =  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133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22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West Manor ES  </a:t>
            </a:r>
            <a:endParaRPr b="1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Mays Cluster</a:t>
            </a:r>
            <a:endParaRPr b="1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Dr. Reginald Lawrence </a:t>
            </a:r>
            <a:endParaRPr b="1">
              <a:solidFill>
                <a:srgbClr val="0E6F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8" name="Google Shape;908;p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3400" y="1642733"/>
            <a:ext cx="3352800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14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983" name="Google Shape;983;p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50" y="1916900"/>
            <a:ext cx="5241001" cy="472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14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989" name="Google Shape;989;p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00" y="1924575"/>
            <a:ext cx="5395724" cy="485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914" name="Google Shape;914;p134"/>
          <p:cNvSpPr txBox="1"/>
          <p:nvPr/>
        </p:nvSpPr>
        <p:spPr>
          <a:xfrm>
            <a:off x="1333500" y="1914361"/>
            <a:ext cx="121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years</a:t>
            </a:r>
            <a:endParaRPr/>
          </a:p>
        </p:txBody>
      </p:sp>
      <p:sp>
        <p:nvSpPr>
          <p:cNvPr id="915" name="Google Shape;915;p134"/>
          <p:cNvSpPr txBox="1"/>
          <p:nvPr/>
        </p:nvSpPr>
        <p:spPr>
          <a:xfrm>
            <a:off x="1649125" y="2152074"/>
            <a:ext cx="121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 years</a:t>
            </a:r>
            <a:endParaRPr/>
          </a:p>
        </p:txBody>
      </p:sp>
      <p:sp>
        <p:nvSpPr>
          <p:cNvPr id="916" name="Google Shape;916;p134"/>
          <p:cNvSpPr txBox="1"/>
          <p:nvPr/>
        </p:nvSpPr>
        <p:spPr>
          <a:xfrm>
            <a:off x="8262047" y="1914348"/>
            <a:ext cx="121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917" name="Google Shape;917;p134"/>
          <p:cNvSpPr txBox="1"/>
          <p:nvPr/>
        </p:nvSpPr>
        <p:spPr>
          <a:xfrm>
            <a:off x="7548482" y="2152073"/>
            <a:ext cx="150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918" name="Google Shape;918;p134"/>
          <p:cNvSpPr txBox="1"/>
          <p:nvPr/>
        </p:nvSpPr>
        <p:spPr>
          <a:xfrm>
            <a:off x="1765225" y="2579200"/>
            <a:ext cx="19224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rgbClr val="0E6F98"/>
                </a:solidFill>
                <a:latin typeface="Calibri"/>
                <a:ea typeface="Calibri"/>
                <a:cs typeface="Calibri"/>
                <a:sym typeface="Calibri"/>
              </a:rPr>
              <a:t>[IB]</a:t>
            </a:r>
            <a:endParaRPr sz="1800" b="1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9" name="Google Shape;919;p134"/>
          <p:cNvSpPr txBox="1"/>
          <p:nvPr/>
        </p:nvSpPr>
        <p:spPr>
          <a:xfrm>
            <a:off x="7153974" y="4135343"/>
            <a:ext cx="164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 students</a:t>
            </a:r>
            <a:endParaRPr/>
          </a:p>
        </p:txBody>
      </p:sp>
      <p:sp>
        <p:nvSpPr>
          <p:cNvPr id="920" name="Google Shape;920;p134"/>
          <p:cNvSpPr txBox="1"/>
          <p:nvPr/>
        </p:nvSpPr>
        <p:spPr>
          <a:xfrm>
            <a:off x="7827124" y="4352764"/>
            <a:ext cx="1724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students</a:t>
            </a:r>
            <a:endParaRPr/>
          </a:p>
        </p:txBody>
      </p:sp>
      <p:sp>
        <p:nvSpPr>
          <p:cNvPr id="921" name="Google Shape;921;p134"/>
          <p:cNvSpPr txBox="1"/>
          <p:nvPr/>
        </p:nvSpPr>
        <p:spPr>
          <a:xfrm>
            <a:off x="6360749" y="4650585"/>
            <a:ext cx="15906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 &amp; 9 second looks</a:t>
            </a:r>
            <a:endParaRPr sz="900"/>
          </a:p>
        </p:txBody>
      </p:sp>
      <p:sp>
        <p:nvSpPr>
          <p:cNvPr id="922" name="Google Shape;922;p134"/>
          <p:cNvSpPr txBox="1"/>
          <p:nvPr/>
        </p:nvSpPr>
        <p:spPr>
          <a:xfrm>
            <a:off x="1649124" y="4281268"/>
            <a:ext cx="164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242</a:t>
            </a:r>
            <a:endParaRPr/>
          </a:p>
        </p:txBody>
      </p:sp>
      <p:sp>
        <p:nvSpPr>
          <p:cNvPr id="923" name="Google Shape;923;p134"/>
          <p:cNvSpPr txBox="1"/>
          <p:nvPr/>
        </p:nvSpPr>
        <p:spPr>
          <a:xfrm>
            <a:off x="1649124" y="4618843"/>
            <a:ext cx="164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218</a:t>
            </a:r>
            <a:endParaRPr/>
          </a:p>
        </p:txBody>
      </p:sp>
      <p:sp>
        <p:nvSpPr>
          <p:cNvPr id="924" name="Google Shape;924;p134"/>
          <p:cNvSpPr txBox="1"/>
          <p:nvPr/>
        </p:nvSpPr>
        <p:spPr>
          <a:xfrm>
            <a:off x="1842549" y="4868368"/>
            <a:ext cx="164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r>
            <a:endParaRPr/>
          </a:p>
        </p:txBody>
      </p:sp>
      <p:sp>
        <p:nvSpPr>
          <p:cNvPr id="925" name="Google Shape;925;p134"/>
          <p:cNvSpPr txBox="1"/>
          <p:nvPr/>
        </p:nvSpPr>
        <p:spPr>
          <a:xfrm>
            <a:off x="8215075" y="2753250"/>
            <a:ext cx="5868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-US"/>
              <a:t> 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***</a:t>
            </a:r>
            <a:endParaRPr/>
          </a:p>
        </p:txBody>
      </p:sp>
      <p:sp>
        <p:nvSpPr>
          <p:cNvPr id="926" name="Google Shape;926;p134"/>
          <p:cNvSpPr txBox="1"/>
          <p:nvPr/>
        </p:nvSpPr>
        <p:spPr>
          <a:xfrm>
            <a:off x="2311149" y="3319663"/>
            <a:ext cx="1179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October 2026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7" name="Google Shape;927;p134"/>
          <p:cNvSpPr txBox="1"/>
          <p:nvPr/>
        </p:nvSpPr>
        <p:spPr>
          <a:xfrm>
            <a:off x="1592875" y="3653375"/>
            <a:ext cx="3656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Support 5: Community Engagement and Approaches to Teaching 2: Conceptual Understanding  to support ideas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8" name="Google Shape;928;p134"/>
          <p:cNvSpPr txBox="1"/>
          <p:nvPr/>
        </p:nvSpPr>
        <p:spPr>
          <a:xfrm>
            <a:off x="1262824" y="2853925"/>
            <a:ext cx="1179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Authorized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934" name="Google Shape;934;p135"/>
          <p:cNvSpPr txBox="1"/>
          <p:nvPr/>
        </p:nvSpPr>
        <p:spPr>
          <a:xfrm>
            <a:off x="5313646" y="5894620"/>
            <a:ext cx="3305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*As of 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9/28/</a:t>
            </a: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2</a:t>
            </a:r>
            <a:endParaRPr sz="1000"/>
          </a:p>
        </p:txBody>
      </p:sp>
      <p:sp>
        <p:nvSpPr>
          <p:cNvPr id="935" name="Google Shape;935;p135"/>
          <p:cNvSpPr txBox="1"/>
          <p:nvPr/>
        </p:nvSpPr>
        <p:spPr>
          <a:xfrm>
            <a:off x="76546" y="4276120"/>
            <a:ext cx="3305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*As of 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10/02</a:t>
            </a: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/202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2</a:t>
            </a:r>
            <a:endParaRPr sz="1000"/>
          </a:p>
        </p:txBody>
      </p:sp>
      <p:graphicFrame>
        <p:nvGraphicFramePr>
          <p:cNvPr id="936" name="Google Shape;936;p135"/>
          <p:cNvGraphicFramePr/>
          <p:nvPr/>
        </p:nvGraphicFramePr>
        <p:xfrm>
          <a:off x="76552" y="197379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{E16F3C61-4754-405D-8434-8B974B85B2CD}</a:tableStyleId>
              </a:tblPr>
              <a:tblGrid>
                <a:gridCol w="195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5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0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Indicator </a:t>
                      </a:r>
                      <a:endParaRPr sz="1300"/>
                    </a:p>
                  </a:txBody>
                  <a:tcPr marL="91450" marR="91450" marT="45725" marB="45725" anchor="b"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Time Frame</a:t>
                      </a:r>
                      <a:endParaRPr sz="13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September 2021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September 2022</a:t>
                      </a:r>
                      <a:endParaRPr sz="13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Attendance Take Rate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100%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100%</a:t>
                      </a:r>
                      <a:endParaRPr sz="13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ADA Attendance Rate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91.9%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92.4%</a:t>
                      </a:r>
                      <a:endParaRPr sz="13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Students not chronically absent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76%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82.7%</a:t>
                      </a:r>
                      <a:endParaRPr sz="13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37" name="Google Shape;937;p135"/>
          <p:cNvGraphicFramePr/>
          <p:nvPr/>
        </p:nvGraphicFramePr>
        <p:xfrm>
          <a:off x="5206090" y="276422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{E16F3C61-4754-405D-8434-8B974B85B2CD}</a:tableStyleId>
              </a:tblPr>
              <a:tblGrid>
                <a:gridCol w="11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solidFill>
                            <a:srgbClr val="FFFFFF"/>
                          </a:solidFill>
                        </a:rPr>
                        <a:t>Subgroup</a:t>
                      </a:r>
                      <a:endParaRPr/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Total number of students</a:t>
                      </a:r>
                      <a:endParaRPr sz="13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strike="noStrike" cap="none">
                          <a:solidFill>
                            <a:srgbClr val="FFFFFF"/>
                          </a:solidFill>
                        </a:rPr>
                        <a:t>OSS Suspension Rate</a:t>
                      </a:r>
                      <a:endParaRPr/>
                    </a:p>
                  </a:txBody>
                  <a:tcPr marL="91450" marR="91450" marT="45725" marB="45725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u="none" strike="noStrike" cap="none"/>
                        <a:t>Female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122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0</a:t>
                      </a:r>
                      <a:endParaRPr sz="13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Male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121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0.27</a:t>
                      </a:r>
                      <a:endParaRPr sz="13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SWD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19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0</a:t>
                      </a:r>
                      <a:endParaRPr sz="13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Black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199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0.16</a:t>
                      </a:r>
                      <a:endParaRPr sz="13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Hispanic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36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0</a:t>
                      </a:r>
                      <a:endParaRPr sz="1300"/>
                    </a:p>
                  </a:txBody>
                  <a:tcPr marL="91450" marR="91450" marT="45725" marB="45725"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Multi-race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N/A</a:t>
                      </a:r>
                      <a:endParaRPr sz="1300"/>
                    </a:p>
                  </a:txBody>
                  <a:tcPr marL="91450" marR="91450" marT="45725" marB="45725"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N/A</a:t>
                      </a:r>
                      <a:endParaRPr sz="13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White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N/A</a:t>
                      </a:r>
                      <a:endParaRPr sz="1300"/>
                    </a:p>
                  </a:txBody>
                  <a:tcPr marL="91450" marR="91450" marT="45725" marB="45725"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N/A</a:t>
                      </a:r>
                      <a:endParaRPr sz="13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Asian</a:t>
                      </a:r>
                      <a:endParaRPr sz="13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N/A</a:t>
                      </a:r>
                      <a:endParaRPr sz="1300"/>
                    </a:p>
                  </a:txBody>
                  <a:tcPr marL="91450" marR="91450" marT="45725" marB="45725"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N/A</a:t>
                      </a:r>
                      <a:endParaRPr sz="13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38" name="Google Shape;938;p135"/>
          <p:cNvSpPr txBox="1"/>
          <p:nvPr/>
        </p:nvSpPr>
        <p:spPr>
          <a:xfrm>
            <a:off x="7381000" y="1973800"/>
            <a:ext cx="68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0.13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944" name="Google Shape;944;p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551350"/>
            <a:ext cx="8839199" cy="672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904721"/>
            <a:ext cx="8839198" cy="676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1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6625" y="4896075"/>
            <a:ext cx="6570076" cy="56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1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graphicFrame>
        <p:nvGraphicFramePr>
          <p:cNvPr id="952" name="Google Shape;952;p137"/>
          <p:cNvGraphicFramePr/>
          <p:nvPr/>
        </p:nvGraphicFramePr>
        <p:xfrm>
          <a:off x="192914" y="219308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{E16F3C61-4754-405D-8434-8B974B85B2CD}</a:tableStyleId>
              </a:tblPr>
              <a:tblGrid>
                <a:gridCol w="90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5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5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0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Program</a:t>
                      </a:r>
                      <a:endParaRPr/>
                    </a:p>
                  </a:txBody>
                  <a:tcPr marL="91450" marR="91450" marT="45725" marB="45725" anchor="b"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Avg. Daily Use (Mins)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Avg. Weekly Use (Days)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Spring 2022*</a:t>
                      </a:r>
                      <a:endParaRPr sz="1400"/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Fall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2022**</a:t>
                      </a:r>
                      <a:endParaRPr sz="1400"/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Spring 2022</a:t>
                      </a:r>
                      <a:endParaRPr sz="1400"/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Fall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2022</a:t>
                      </a:r>
                      <a:endParaRPr/>
                    </a:p>
                  </a:txBody>
                  <a:tcPr marL="91450" marR="91450" marT="45725" marB="45725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System 44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23.7  minutes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</a:rPr>
                        <a:t>17.2  minutes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2.4 days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</a:rPr>
                        <a:t>2.4 days</a:t>
                      </a:r>
                      <a:endParaRPr sz="13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iRead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32.7 minutes 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</a:rPr>
                        <a:t>27.1 minutes 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2.1 days </a:t>
                      </a:r>
                      <a:endParaRPr sz="13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</a:rPr>
                        <a:t>1.7 days </a:t>
                      </a:r>
                      <a:endParaRPr sz="13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53" name="Google Shape;953;p137"/>
          <p:cNvSpPr txBox="1"/>
          <p:nvPr/>
        </p:nvSpPr>
        <p:spPr>
          <a:xfrm>
            <a:off x="0" y="5353575"/>
            <a:ext cx="3591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*Spring 2022: As of April 30, 2022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**Fall 2022: As of September 16th, 2022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13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graphicFrame>
        <p:nvGraphicFramePr>
          <p:cNvPr id="959" name="Google Shape;959;p138"/>
          <p:cNvGraphicFramePr/>
          <p:nvPr/>
        </p:nvGraphicFramePr>
        <p:xfrm>
          <a:off x="88827" y="173608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{E16F3C61-4754-405D-8434-8B974B85B2CD}</a:tableStyleId>
              </a:tblPr>
              <a:tblGrid>
                <a:gridCol w="124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7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CIP Strategy</a:t>
                      </a:r>
                      <a:endParaRPr sz="1200"/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Action Step Progress Update </a:t>
                      </a:r>
                      <a:endParaRPr sz="1200"/>
                    </a:p>
                  </a:txBody>
                  <a:tcPr marL="91450" marR="91450" marT="45725" marB="45725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ELA</a:t>
                      </a:r>
                      <a:endParaRPr sz="1200" b="1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Implementation of intervention block from 9am to 9:45 4 times a week 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50" marR="91450" marT="45725" marB="45725"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–shown on Master Schedule, Occurs daily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–Walkthrough completed by Cluster Colleagues (Learning Walk)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–Added 2 teachers in every homeroom to assist with small group instruction</a:t>
                      </a:r>
                      <a:endParaRPr sz="1100"/>
                    </a:p>
                  </a:txBody>
                  <a:tcPr marL="91450" marR="91450" marT="45725" marB="45725"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Math </a:t>
                      </a:r>
                      <a:endParaRPr sz="1200" b="1"/>
                    </a:p>
                  </a:txBody>
                  <a:tcPr marL="91450" marR="91450" marT="45725" marB="45725" anchor="ctr"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Employ a PLC process that requires teachers to model lessons and present what students are to know and do in order to reach a level of mastery regarding the standard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–Show in Master Schedule (MTW)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–Teacher presentations as artifacts of implementation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-Exit tickets used for data points</a:t>
                      </a:r>
                      <a:endParaRPr sz="11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Whole Child &amp; Student Support</a:t>
                      </a:r>
                      <a:endParaRPr sz="1200" b="1"/>
                    </a:p>
                  </a:txBody>
                  <a:tcPr marL="91450" marR="91450" marT="45725" marB="45725" anchor="ctr"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Creation of Attendance/ Care Team to identify and address needs of students 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-"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Teams meeting with sign ins and minutes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-"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Conducted first attendance celebration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-"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Highest attendance in cluster for August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Family Engagement </a:t>
                      </a:r>
                      <a:endParaRPr sz="1200" b="1"/>
                    </a:p>
                  </a:txBody>
                  <a:tcPr marL="91450" marR="91450" marT="45725" marB="45725" anchor="ctr"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Conduct Parent meetings on Data and trainings on how to support students 3 times a year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-"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conducted Family Engagement Event 9/2 Cascade Skate Rink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-"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9/13 Conducted Data Night 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1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14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970" name="Google Shape;970;p140"/>
          <p:cNvSpPr txBox="1"/>
          <p:nvPr/>
        </p:nvSpPr>
        <p:spPr>
          <a:xfrm flipH="1">
            <a:off x="153675" y="2144225"/>
            <a:ext cx="8674200" cy="3694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Consistent Support Schedule (who is assigned to my school and on what days)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Family engagement grant funds released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Leveling Funding added to my budget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14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976" name="Google Shape;976;p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50" y="3960900"/>
            <a:ext cx="8839201" cy="199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Google Shape;977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564900"/>
            <a:ext cx="8839199" cy="187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PS_powerpoint_template_2016-17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APS_powerpoint_template_2016-17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APS_powerpoint_template_2016-17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S_powerpoint_template_2016-17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APS_powerpoint_template_2016-17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APS_powerpoint_template_2016-17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APS_powerpoint_template_2016-17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APS_powerpoint_template_2016-17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APS_powerpoint_template_2016-17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APS_powerpoint_template_2016-17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Microsoft Office PowerPoint</Application>
  <PresentationFormat>On-screen Show (4:3)</PresentationFormat>
  <Paragraphs>135</Paragraphs>
  <Slides>11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Calibri</vt:lpstr>
      <vt:lpstr>APS_powerpoint_template_2016-17</vt:lpstr>
      <vt:lpstr>2_APS_powerpoint_template_2016-17</vt:lpstr>
      <vt:lpstr>3_APS_powerpoint_template_2016-17</vt:lpstr>
      <vt:lpstr>3_APS_powerpoint_template_2016-17</vt:lpstr>
      <vt:lpstr>3_APS_powerpoint_template_2016-17</vt:lpstr>
      <vt:lpstr>3_APS_powerpoint_template_2016-17</vt:lpstr>
      <vt:lpstr>3_APS_powerpoint_template_2016-17</vt:lpstr>
      <vt:lpstr>3_APS_powerpoint_template_2016-17</vt:lpstr>
      <vt:lpstr>1_APS_powerpoint_template_2016-17</vt:lpstr>
      <vt:lpstr>APS_powerpoint_template_2016-17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Lawrence, Reginald</dc:creator>
  <cp:lastModifiedBy>Lawrence, Reginald</cp:lastModifiedBy>
  <cp:revision>1</cp:revision>
  <dcterms:modified xsi:type="dcterms:W3CDTF">2022-10-07T17:48:52Z</dcterms:modified>
</cp:coreProperties>
</file>